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44"/>
  </p:notesMasterIdLst>
  <p:sldIdLst>
    <p:sldId id="267" r:id="rId4"/>
    <p:sldId id="278" r:id="rId5"/>
    <p:sldId id="282" r:id="rId6"/>
    <p:sldId id="298" r:id="rId7"/>
    <p:sldId id="299" r:id="rId8"/>
    <p:sldId id="296" r:id="rId9"/>
    <p:sldId id="302" r:id="rId10"/>
    <p:sldId id="293" r:id="rId11"/>
    <p:sldId id="304" r:id="rId12"/>
    <p:sldId id="297" r:id="rId13"/>
    <p:sldId id="291" r:id="rId14"/>
    <p:sldId id="285" r:id="rId15"/>
    <p:sldId id="286" r:id="rId16"/>
    <p:sldId id="273" r:id="rId17"/>
    <p:sldId id="261" r:id="rId18"/>
    <p:sldId id="275" r:id="rId19"/>
    <p:sldId id="274" r:id="rId20"/>
    <p:sldId id="280" r:id="rId21"/>
    <p:sldId id="279" r:id="rId22"/>
    <p:sldId id="276" r:id="rId23"/>
    <p:sldId id="287" r:id="rId24"/>
    <p:sldId id="288" r:id="rId25"/>
    <p:sldId id="289" r:id="rId26"/>
    <p:sldId id="290" r:id="rId27"/>
    <p:sldId id="277" r:id="rId28"/>
    <p:sldId id="281" r:id="rId29"/>
    <p:sldId id="271" r:id="rId30"/>
    <p:sldId id="268" r:id="rId31"/>
    <p:sldId id="269" r:id="rId32"/>
    <p:sldId id="270" r:id="rId33"/>
    <p:sldId id="272" r:id="rId34"/>
    <p:sldId id="263" r:id="rId35"/>
    <p:sldId id="300" r:id="rId36"/>
    <p:sldId id="301" r:id="rId37"/>
    <p:sldId id="284" r:id="rId38"/>
    <p:sldId id="262" r:id="rId39"/>
    <p:sldId id="266" r:id="rId40"/>
    <p:sldId id="295" r:id="rId41"/>
    <p:sldId id="294" r:id="rId42"/>
    <p:sldId id="303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00FF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 showGuides="1">
      <p:cViewPr varScale="1">
        <p:scale>
          <a:sx n="83" d="100"/>
          <a:sy n="83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43DAF-5F5B-4E92-96BA-9267053D262D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45FA7F-93DA-4802-B022-3A69821629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47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6BC11-1527-274E-8B69-6A11582F0122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472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slide shows the modification</a:t>
            </a:r>
            <a:r>
              <a:rPr lang="en-US" baseline="0" dirty="0" smtClean="0"/>
              <a:t> I have made since the last slide set I sent early Monday AM:</a:t>
            </a:r>
          </a:p>
          <a:p>
            <a:pPr marL="228596" indent="-228596">
              <a:buAutoNum type="arabicParenR"/>
            </a:pPr>
            <a:r>
              <a:rPr lang="en-US" baseline="0" dirty="0" smtClean="0"/>
              <a:t>Connor corridor in yellow</a:t>
            </a:r>
          </a:p>
          <a:p>
            <a:pPr marL="228596" indent="-228596">
              <a:buAutoNum type="arabicParenR"/>
            </a:pPr>
            <a:r>
              <a:rPr lang="en-US" baseline="0" dirty="0" smtClean="0"/>
              <a:t>Giles Gateway B – a modified version of the Giles Gateway that would sample some interesting, thick ice in the transpolar drift north of Svalbard – don’t know if we can make it there from Thule though = discussion topic!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965E9-9F3B-884A-B166-8B31F7761342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995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THIS SLIDE! </a:t>
            </a:r>
          </a:p>
          <a:p>
            <a:r>
              <a:rPr lang="en-US" dirty="0" smtClean="0"/>
              <a:t>This now includes</a:t>
            </a:r>
            <a:r>
              <a:rPr lang="en-US" baseline="0" dirty="0" smtClean="0"/>
              <a:t> all the lines (14 in total) – i.e. 13 original slides plus Connor Corridor.  The Giles Gateway is the original plan (Giles Gateway B is not included here)</a:t>
            </a:r>
          </a:p>
          <a:p>
            <a:r>
              <a:rPr lang="en-US" baseline="0" dirty="0" smtClean="0"/>
              <a:t>Flights lines are in black –easier to see against the NRL/ACNFS map</a:t>
            </a:r>
          </a:p>
          <a:p>
            <a:r>
              <a:rPr lang="en-US" baseline="0" dirty="0" smtClean="0"/>
              <a:t>I popped a tiny NRL logo on here too since this is actual data they’ve shared with us for planning purposes.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965E9-9F3B-884A-B166-8B31F7761342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511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Same as slide 3, but with CS-2 ice thickness from AWI group.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965E9-9F3B-884A-B166-8B31F7761342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767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6539A-CCA8-D14A-A3D1-F8A231AC904B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7A137-5D5E-114F-A0CB-967C374FBA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900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6539A-CCA8-D14A-A3D1-F8A231AC904B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7A137-5D5E-114F-A0CB-967C374FBA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86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6539A-CCA8-D14A-A3D1-F8A231AC904B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7A137-5D5E-114F-A0CB-967C374FBA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321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A5B7E-B30A-4B0C-B80B-54C7554E0A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31C7E-0FDF-46D8-A318-03D4236D5A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A5B7E-B30A-4B0C-B80B-54C7554E0A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31C7E-0FDF-46D8-A318-03D4236D5A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A5B7E-B30A-4B0C-B80B-54C7554E0A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31C7E-0FDF-46D8-A318-03D4236D5A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A5B7E-B30A-4B0C-B80B-54C7554E0A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31C7E-0FDF-46D8-A318-03D4236D5A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A5B7E-B30A-4B0C-B80B-54C7554E0A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31C7E-0FDF-46D8-A318-03D4236D5A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A5B7E-B30A-4B0C-B80B-54C7554E0A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31C7E-0FDF-46D8-A318-03D4236D5A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A5B7E-B30A-4B0C-B80B-54C7554E0A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31C7E-0FDF-46D8-A318-03D4236D5A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A5B7E-B30A-4B0C-B80B-54C7554E0A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31C7E-0FDF-46D8-A318-03D4236D5A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6539A-CCA8-D14A-A3D1-F8A231AC904B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7A137-5D5E-114F-A0CB-967C374FBA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0189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A5B7E-B30A-4B0C-B80B-54C7554E0A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31C7E-0FDF-46D8-A318-03D4236D5A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A5B7E-B30A-4B0C-B80B-54C7554E0A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31C7E-0FDF-46D8-A318-03D4236D5A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A5B7E-B30A-4B0C-B80B-54C7554E0A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31C7E-0FDF-46D8-A318-03D4236D5A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7D661-1836-44F7-8FAF-35E8F866ECD3}" type="datetime1">
              <a:rPr lang="en-US" smtClean="0">
                <a:solidFill>
                  <a:prstClr val="white">
                    <a:alpha val="50000"/>
                  </a:prstClr>
                </a:solidFill>
              </a:rPr>
              <a:pPr/>
              <a:t>1/29/2014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8079A4-7AA8-4A4F-87E2-7781EC5097D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6B357-51B9-47D2-A71D-0D06CB03185D}" type="datetime1">
              <a:rPr lang="en-US" smtClean="0">
                <a:solidFill>
                  <a:prstClr val="white">
                    <a:alpha val="50000"/>
                  </a:prstClr>
                </a:solidFill>
              </a:rPr>
              <a:pPr/>
              <a:t>1/29/2014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  <a:prstGeom prst="rect">
            <a:avLst/>
          </a:prstGeo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CB827-F132-4DF6-9FB9-4035A4C798EF}" type="datetime1">
              <a:rPr lang="en-US" smtClean="0">
                <a:solidFill>
                  <a:prstClr val="white">
                    <a:alpha val="50000"/>
                  </a:prstClr>
                </a:solidFill>
              </a:rPr>
              <a:pPr/>
              <a:t>1/29/2014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2A601-7D32-4ED7-AD1A-974B6DDBDCDC}" type="datetime1">
              <a:rPr lang="en-US" smtClean="0">
                <a:solidFill>
                  <a:prstClr val="white">
                    <a:alpha val="50000"/>
                  </a:prstClr>
                </a:solidFill>
              </a:rPr>
              <a:pPr/>
              <a:t>1/29/2014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7B41-4A0C-4639-A132-E5C8F99A4BE8}" type="datetime1">
              <a:rPr lang="en-US" smtClean="0">
                <a:solidFill>
                  <a:prstClr val="white">
                    <a:alpha val="50000"/>
                  </a:prstClr>
                </a:solidFill>
              </a:rPr>
              <a:pPr/>
              <a:t>1/29/2014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967FD-6084-4075-993E-77EC8038773F}" type="datetime1">
              <a:rPr lang="en-US" smtClean="0">
                <a:solidFill>
                  <a:prstClr val="white">
                    <a:alpha val="50000"/>
                  </a:prstClr>
                </a:solidFill>
              </a:rPr>
              <a:pPr/>
              <a:t>1/29/2014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88B47-74BA-4873-ADAE-EB0120124E83}" type="datetime1">
              <a:rPr lang="en-US" smtClean="0">
                <a:solidFill>
                  <a:prstClr val="white">
                    <a:alpha val="50000"/>
                  </a:prstClr>
                </a:solidFill>
              </a:rPr>
              <a:pPr/>
              <a:t>1/29/2014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6539A-CCA8-D14A-A3D1-F8A231AC904B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7A137-5D5E-114F-A0CB-967C374FBA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9260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  <a:prstGeom prst="rect">
            <a:avLst/>
          </a:prstGeo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52C1-9A39-494C-9977-BBEFAB872C1F}" type="datetime1">
              <a:rPr lang="en-US" smtClean="0">
                <a:solidFill>
                  <a:prstClr val="white">
                    <a:alpha val="50000"/>
                  </a:prstClr>
                </a:solidFill>
              </a:rPr>
              <a:pPr/>
              <a:t>1/29/2014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prstGeom prst="rect">
            <a:avLst/>
          </a:prstGeo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ACE2-EA00-4376-9A66-47ABB8B02CF5}" type="datetime1">
              <a:rPr lang="en-US" smtClean="0">
                <a:solidFill>
                  <a:prstClr val="white">
                    <a:alpha val="50000"/>
                  </a:prstClr>
                </a:solidFill>
              </a:rPr>
              <a:pPr/>
              <a:t>1/29/2014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F71CE-B899-4B2B-848D-9F12F0C901B6}" type="datetimeFigureOut">
              <a:rPr lang="en-US" smtClean="0">
                <a:solidFill>
                  <a:prstClr val="white">
                    <a:alpha val="50000"/>
                  </a:prstClr>
                </a:solidFill>
              </a:rPr>
              <a:pPr/>
              <a:t>1/29/2014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7606D-E5C4-4C2F-8241-EC2663EF1CD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F1CA-F464-4B29-B867-EAF8A9B936E3}" type="datetime1">
              <a:rPr lang="en-US" smtClean="0">
                <a:solidFill>
                  <a:prstClr val="white">
                    <a:alpha val="50000"/>
                  </a:prstClr>
                </a:solidFill>
              </a:rPr>
              <a:pPr/>
              <a:t>1/29/2014</a:t>
            </a:fld>
            <a:endParaRPr lang="en-US" dirty="0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6539A-CCA8-D14A-A3D1-F8A231AC904B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7A137-5D5E-114F-A0CB-967C374FBA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439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6539A-CCA8-D14A-A3D1-F8A231AC904B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7A137-5D5E-114F-A0CB-967C374FBA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604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6539A-CCA8-D14A-A3D1-F8A231AC904B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7A137-5D5E-114F-A0CB-967C374FBA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96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6539A-CCA8-D14A-A3D1-F8A231AC904B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7A137-5D5E-114F-A0CB-967C374FBA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20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6539A-CCA8-D14A-A3D1-F8A231AC904B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7A137-5D5E-114F-A0CB-967C374FBA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311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6539A-CCA8-D14A-A3D1-F8A231AC904B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7A137-5D5E-114F-A0CB-967C374FBA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88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6539A-CCA8-D14A-A3D1-F8A231AC904B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7A137-5D5E-114F-A0CB-967C374FBA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417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A1A5B7E-B30A-4B0C-B80B-54C7554E0A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1/29/2014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231C7E-0FDF-46D8-A318-03D4236D5A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03171" y="6428426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defTabSz="914400"/>
            <a:fld id="{DA47DADC-55EA-4839-91C8-5BCC0EC06F5C}" type="datetime1">
              <a:rPr lang="en-US" smtClean="0">
                <a:solidFill>
                  <a:prstClr val="white">
                    <a:alpha val="50000"/>
                  </a:prstClr>
                </a:solidFill>
              </a:rPr>
              <a:pPr defTabSz="914400"/>
              <a:t>1/29/2014</a:t>
            </a:fld>
            <a:endParaRPr lang="en-US" dirty="0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7897" y="6428426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914400"/>
            <a:fld id="{CE8079A4-7AA8-4A4F-87E2-7781EC5097DD}" type="slidenum">
              <a:rPr lang="en-US" smtClean="0">
                <a:solidFill>
                  <a:prstClr val="white"/>
                </a:solidFill>
              </a:rPr>
              <a:pPr defTabSz="914400"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3001"/>
            <a:ext cx="9144000" cy="6568882"/>
            <a:chOff x="0" y="3001"/>
            <a:chExt cx="9144000" cy="6568882"/>
          </a:xfrm>
        </p:grpSpPr>
        <p:sp>
          <p:nvSpPr>
            <p:cNvPr id="4" name="TextBox 3"/>
            <p:cNvSpPr txBox="1"/>
            <p:nvPr/>
          </p:nvSpPr>
          <p:spPr>
            <a:xfrm>
              <a:off x="0" y="1146009"/>
              <a:ext cx="9144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ln>
                    <a:solidFill>
                      <a:schemeClr val="bg2">
                        <a:lumMod val="60000"/>
                        <a:lumOff val="40000"/>
                      </a:schemeClr>
                    </a:solidFill>
                  </a:ln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Operation IceBridge </a:t>
              </a:r>
            </a:p>
            <a:p>
              <a:pPr algn="ctr"/>
              <a:r>
                <a:rPr lang="en-US" sz="3200" b="1" dirty="0" smtClean="0">
                  <a:ln>
                    <a:solidFill>
                      <a:schemeClr val="bg2">
                        <a:lumMod val="60000"/>
                        <a:lumOff val="40000"/>
                      </a:schemeClr>
                    </a:solidFill>
                  </a:ln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Arctic 2014 Campaign</a:t>
              </a:r>
            </a:p>
            <a:p>
              <a:pPr algn="ctr"/>
              <a:r>
                <a:rPr lang="en-US" sz="3200" b="1" dirty="0" smtClean="0">
                  <a:ln>
                    <a:solidFill>
                      <a:schemeClr val="bg2">
                        <a:lumMod val="60000"/>
                        <a:lumOff val="40000"/>
                      </a:schemeClr>
                    </a:solidFill>
                  </a:ln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Sea Ice Planning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88053" y="4375524"/>
              <a:ext cx="79678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</a:rPr>
                <a:t>Mapping: Sinéad </a:t>
              </a:r>
              <a:r>
                <a:rPr lang="en-US" sz="2400" dirty="0">
                  <a:solidFill>
                    <a:srgbClr val="000000"/>
                  </a:solidFill>
                </a:rPr>
                <a:t>Louise </a:t>
              </a:r>
              <a:r>
                <a:rPr lang="en-US" sz="2400" dirty="0" smtClean="0">
                  <a:solidFill>
                    <a:srgbClr val="000000"/>
                  </a:solidFill>
                </a:rPr>
                <a:t>Farrell</a:t>
              </a:r>
            </a:p>
            <a:p>
              <a:pPr algn="ctr"/>
              <a:r>
                <a:rPr lang="en-US" sz="2400" i="1" dirty="0" smtClean="0">
                  <a:solidFill>
                    <a:srgbClr val="000000"/>
                  </a:solidFill>
                </a:rPr>
                <a:t>Multi-agency Effort. Thanks to:</a:t>
              </a:r>
            </a:p>
          </p:txBody>
        </p:sp>
        <p:pic>
          <p:nvPicPr>
            <p:cNvPr id="6" name="Picture 14" descr="OIB_banner_09_logos_only_transparent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515" y="140286"/>
              <a:ext cx="990600" cy="825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 descr="ESSIC_logo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728" y="5528369"/>
              <a:ext cx="1030406" cy="1015600"/>
            </a:xfrm>
            <a:prstGeom prst="rect">
              <a:avLst/>
            </a:prstGeom>
          </p:spPr>
        </p:pic>
        <p:pic>
          <p:nvPicPr>
            <p:cNvPr id="8" name="Picture 7" descr="NOAA_logo_3D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5830" y="5517841"/>
              <a:ext cx="1036915" cy="1006253"/>
            </a:xfrm>
            <a:prstGeom prst="rect">
              <a:avLst/>
            </a:prstGeom>
          </p:spPr>
        </p:pic>
        <p:pic>
          <p:nvPicPr>
            <p:cNvPr id="9" name="Picture 3" descr="esa_200x120.gi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609" y="5709007"/>
              <a:ext cx="1080932" cy="648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88053" y="3198167"/>
              <a:ext cx="79678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mtClean="0">
                  <a:solidFill>
                    <a:srgbClr val="000000"/>
                  </a:solidFill>
                </a:rPr>
                <a:t>Sea Ice Team: Jackie Richter-Menge (lead), Sinead Farrell, Nathan Kurtz and Lora Koenig</a:t>
              </a:r>
              <a:endParaRPr lang="en-US" sz="2400" dirty="0" smtClean="0">
                <a:solidFill>
                  <a:srgbClr val="000000"/>
                </a:solidFill>
              </a:endParaRPr>
            </a:p>
          </p:txBody>
        </p:sp>
        <p:pic>
          <p:nvPicPr>
            <p:cNvPr id="12" name="Picture 11" descr="IceBridge-Logo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764" y="3001"/>
              <a:ext cx="1367235" cy="1362454"/>
            </a:xfrm>
            <a:prstGeom prst="rect">
              <a:avLst/>
            </a:prstGeom>
          </p:spPr>
        </p:pic>
        <p:pic>
          <p:nvPicPr>
            <p:cNvPr id="13" name="Picture 12" descr="NRL_Stennis.logo.gi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3932" y="5479756"/>
              <a:ext cx="1051467" cy="1092127"/>
            </a:xfrm>
            <a:prstGeom prst="rect">
              <a:avLst/>
            </a:prstGeom>
          </p:spPr>
        </p:pic>
        <p:pic>
          <p:nvPicPr>
            <p:cNvPr id="14" name="Picture 13" descr="AWI.logo-hs_bhv-awi-print.jp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33"/>
            <a:stretch/>
          </p:blipFill>
          <p:spPr>
            <a:xfrm>
              <a:off x="5441689" y="5640732"/>
              <a:ext cx="1907435" cy="752541"/>
            </a:xfrm>
            <a:prstGeom prst="rect">
              <a:avLst/>
            </a:prstGeom>
          </p:spPr>
        </p:pic>
        <p:pic>
          <p:nvPicPr>
            <p:cNvPr id="2" name="Picture 1" descr="CU_Boulder.logo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7879" y="5640732"/>
              <a:ext cx="823810" cy="823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435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136612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2013 Flight Lines</a:t>
            </a:r>
          </a:p>
        </p:txBody>
      </p:sp>
    </p:spTree>
    <p:extLst>
      <p:ext uri="{BB962C8B-B14F-4D97-AF65-F5344CB8AC3E}">
        <p14:creationId xmlns:p14="http://schemas.microsoft.com/office/powerpoint/2010/main" val="1466668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_Recommended_2013_Missi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"/>
            <a:ext cx="9144000" cy="657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521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8053" y="29984"/>
            <a:ext cx="7967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List of Recommended Sea Ice Flight Lines for Arctic 2013</a:t>
            </a:r>
          </a:p>
        </p:txBody>
      </p:sp>
      <p:pic>
        <p:nvPicPr>
          <p:cNvPr id="3" name="Picture 2" descr="Recommended_2013_Missi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57" y="576315"/>
            <a:ext cx="8043333" cy="60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024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136612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Breakdown of Current Conditions</a:t>
            </a:r>
          </a:p>
        </p:txBody>
      </p:sp>
    </p:spTree>
    <p:extLst>
      <p:ext uri="{BB962C8B-B14F-4D97-AF65-F5344CB8AC3E}">
        <p14:creationId xmlns:p14="http://schemas.microsoft.com/office/powerpoint/2010/main" val="2106619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88053" y="29984"/>
            <a:ext cx="7967893" cy="6249422"/>
            <a:chOff x="588053" y="29984"/>
            <a:chExt cx="7967893" cy="6249422"/>
          </a:xfrm>
        </p:grpSpPr>
        <p:pic>
          <p:nvPicPr>
            <p:cNvPr id="2" name="Picture 1" descr="ice_type_nh_polstere-100_multi_201401231200.arc.Mer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5275" y="1244600"/>
              <a:ext cx="5788152" cy="436626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88053" y="29984"/>
              <a:ext cx="796789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</a:rPr>
                <a:t>Sea Ice Type - OSI-SAF </a:t>
              </a:r>
            </a:p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(Dark Grey = Multi-year Ice)</a:t>
              </a:r>
            </a:p>
            <a:p>
              <a:pPr algn="ctr"/>
              <a:r>
                <a:rPr lang="en-US" sz="2400" b="1" u="sng" dirty="0" smtClean="0">
                  <a:solidFill>
                    <a:srgbClr val="000000"/>
                  </a:solidFill>
                </a:rPr>
                <a:t>January 2014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2452162" y="5910074"/>
              <a:ext cx="42396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ftp://</a:t>
              </a:r>
              <a:r>
                <a:rPr lang="en-US" dirty="0" err="1"/>
                <a:t>osisaf.met.no</a:t>
              </a:r>
              <a:r>
                <a:rPr lang="en-US" dirty="0"/>
                <a:t>/archive/ice/type/2014/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4208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30663"/>
            <a:ext cx="9144000" cy="6500575"/>
            <a:chOff x="0" y="-30663"/>
            <a:chExt cx="9144000" cy="6500575"/>
          </a:xfrm>
        </p:grpSpPr>
        <p:sp>
          <p:nvSpPr>
            <p:cNvPr id="5" name="Rectangle 4"/>
            <p:cNvSpPr/>
            <p:nvPr/>
          </p:nvSpPr>
          <p:spPr>
            <a:xfrm>
              <a:off x="0" y="-30663"/>
              <a:ext cx="914400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/>
                <a:t>Sea Ice Age </a:t>
              </a:r>
              <a:endParaRPr lang="en-US" sz="2400" dirty="0"/>
            </a:p>
            <a:p>
              <a:pPr algn="ctr"/>
              <a:r>
                <a:rPr lang="en-US" sz="2400" b="1" u="sng" dirty="0" smtClean="0"/>
                <a:t>December 2013</a:t>
              </a:r>
            </a:p>
            <a:p>
              <a:pPr algn="ctr"/>
              <a:r>
                <a:rPr lang="en-US" sz="1400" b="1" dirty="0"/>
                <a:t>(week 52, 2013)</a:t>
              </a:r>
            </a:p>
            <a:p>
              <a:pPr algn="ctr"/>
              <a:endParaRPr lang="en-US" b="1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6100580"/>
              <a:ext cx="9144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/>
                <a:t>Credit: Fowler, </a:t>
              </a:r>
              <a:r>
                <a:rPr lang="en-US" b="1" dirty="0" err="1" smtClean="0"/>
                <a:t>Maslanik</a:t>
              </a:r>
              <a:r>
                <a:rPr lang="en-US" b="1" dirty="0" smtClean="0"/>
                <a:t>, </a:t>
              </a:r>
              <a:r>
                <a:rPr lang="en-US" b="1" dirty="0" err="1" smtClean="0"/>
                <a:t>Tschudi</a:t>
              </a:r>
              <a:r>
                <a:rPr lang="en-US" b="1" dirty="0" smtClean="0"/>
                <a:t>: University of Colorado, Boulder</a:t>
              </a:r>
              <a:endParaRPr lang="en-US" b="1" dirty="0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2082402" y="951132"/>
              <a:ext cx="4979195" cy="4979195"/>
              <a:chOff x="2082402" y="951132"/>
              <a:chExt cx="4979195" cy="4979195"/>
            </a:xfrm>
          </p:grpSpPr>
          <p:grpSp>
            <p:nvGrpSpPr>
              <p:cNvPr id="2" name="Group 1"/>
              <p:cNvGrpSpPr>
                <a:grpSpLocks noChangeAspect="1"/>
              </p:cNvGrpSpPr>
              <p:nvPr/>
            </p:nvGrpSpPr>
            <p:grpSpPr>
              <a:xfrm>
                <a:off x="2082402" y="951132"/>
                <a:ext cx="4979195" cy="4979195"/>
                <a:chOff x="1530000" y="711198"/>
                <a:chExt cx="6083999" cy="6083999"/>
              </a:xfrm>
            </p:grpSpPr>
            <p:pic>
              <p:nvPicPr>
                <p:cNvPr id="4" name="Picture 3" descr="age2013_52.gif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30000" y="711198"/>
                  <a:ext cx="6083999" cy="6083999"/>
                </a:xfrm>
                <a:prstGeom prst="rect">
                  <a:avLst/>
                </a:prstGeom>
              </p:spPr>
            </p:pic>
            <p:sp>
              <p:nvSpPr>
                <p:cNvPr id="8" name="Rectangle 7"/>
                <p:cNvSpPr/>
                <p:nvPr/>
              </p:nvSpPr>
              <p:spPr>
                <a:xfrm>
                  <a:off x="2512446" y="1557866"/>
                  <a:ext cx="1561164" cy="1442908"/>
                </a:xfrm>
                <a:prstGeom prst="rect">
                  <a:avLst/>
                </a:prstGeom>
                <a:noFill/>
                <a:ln w="38100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" name="Rectangle 6"/>
              <p:cNvSpPr/>
              <p:nvPr/>
            </p:nvSpPr>
            <p:spPr>
              <a:xfrm rot="18687407">
                <a:off x="3748524" y="2884891"/>
                <a:ext cx="1074396" cy="1628099"/>
              </a:xfrm>
              <a:prstGeom prst="rect">
                <a:avLst/>
              </a:prstGeom>
              <a:noFill/>
              <a:ln w="38100" cmpd="sng"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42221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29984"/>
            <a:ext cx="9144000" cy="6551017"/>
            <a:chOff x="0" y="29984"/>
            <a:chExt cx="9144000" cy="6551017"/>
          </a:xfrm>
        </p:grpSpPr>
        <p:pic>
          <p:nvPicPr>
            <p:cNvPr id="2" name="Picture 1" descr="ARCu0.08_hi_2014011200_t000.Mer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3915" y="1245870"/>
              <a:ext cx="5522976" cy="436626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88053" y="29984"/>
              <a:ext cx="79678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</a:rPr>
                <a:t>ACNFS Ice Thickness – NRL </a:t>
              </a:r>
              <a:r>
                <a:rPr lang="en-US" sz="2400" dirty="0" err="1" smtClean="0">
                  <a:solidFill>
                    <a:srgbClr val="000000"/>
                  </a:solidFill>
                </a:rPr>
                <a:t>Stennis</a:t>
              </a:r>
              <a:r>
                <a:rPr lang="en-US" sz="2400" dirty="0" smtClean="0">
                  <a:solidFill>
                    <a:srgbClr val="000000"/>
                  </a:solidFill>
                </a:rPr>
                <a:t> </a:t>
              </a:r>
            </a:p>
            <a:p>
              <a:pPr algn="ctr"/>
              <a:r>
                <a:rPr lang="en-US" sz="2400" b="1" u="sng" dirty="0" smtClean="0">
                  <a:solidFill>
                    <a:srgbClr val="000000"/>
                  </a:solidFill>
                </a:rPr>
                <a:t>January 2014</a:t>
              </a:r>
            </a:p>
          </p:txBody>
        </p:sp>
        <p:pic>
          <p:nvPicPr>
            <p:cNvPr id="6" name="Picture 5" descr="NRL_Stennis.logo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19" y="29984"/>
              <a:ext cx="1051467" cy="1092127"/>
            </a:xfrm>
            <a:prstGeom prst="rect">
              <a:avLst/>
            </a:prstGeom>
          </p:spPr>
        </p:pic>
        <p:pic>
          <p:nvPicPr>
            <p:cNvPr id="7" name="Picture 6" descr="NRL_Stennis.logo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0212" y="29984"/>
              <a:ext cx="1051467" cy="1092127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0" y="6211669"/>
              <a:ext cx="9144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Thanks to P. Posey, R. Allard, et al., NRL-</a:t>
              </a:r>
              <a:r>
                <a:rPr lang="en-US" dirty="0" err="1" smtClean="0"/>
                <a:t>Stennis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64222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29984"/>
            <a:ext cx="9144000" cy="6551017"/>
            <a:chOff x="0" y="29984"/>
            <a:chExt cx="9144000" cy="6551017"/>
          </a:xfrm>
        </p:grpSpPr>
        <p:pic>
          <p:nvPicPr>
            <p:cNvPr id="2" name="Picture 1" descr="CryoSat_product_nh_201303.Mer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3915" y="1244600"/>
              <a:ext cx="5522976" cy="436626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88053" y="29984"/>
              <a:ext cx="79678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</a:rPr>
                <a:t>AWI Sea Ice Thickness – CryoSat-2 </a:t>
              </a:r>
            </a:p>
            <a:p>
              <a:pPr algn="ctr"/>
              <a:r>
                <a:rPr lang="en-US" sz="2400" b="1" u="sng" dirty="0" smtClean="0">
                  <a:solidFill>
                    <a:srgbClr val="000000"/>
                  </a:solidFill>
                </a:rPr>
                <a:t>March 2013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0" y="6211669"/>
              <a:ext cx="9144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http://</a:t>
              </a:r>
              <a:r>
                <a:rPr lang="en-US" dirty="0" err="1"/>
                <a:t>www.meereisportal.de</a:t>
              </a:r>
              <a:r>
                <a:rPr lang="en-US" dirty="0"/>
                <a:t>/de/</a:t>
              </a:r>
              <a:r>
                <a:rPr lang="en-US" dirty="0" err="1"/>
                <a:t>datenportal</a:t>
              </a:r>
              <a:r>
                <a:rPr lang="en-US" dirty="0"/>
                <a:t>/</a:t>
              </a:r>
              <a:r>
                <a:rPr lang="en-US" dirty="0" err="1"/>
                <a:t>karten_und_datenarchiv</a:t>
              </a:r>
              <a:r>
                <a:rPr lang="en-US" dirty="0"/>
                <a:t>/</a:t>
              </a:r>
            </a:p>
          </p:txBody>
        </p:sp>
        <p:pic>
          <p:nvPicPr>
            <p:cNvPr id="5" name="Picture 3" descr="esa_200x120.g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609" y="212619"/>
              <a:ext cx="1080932" cy="648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AWI.logo-hs_bhv-awi-print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33"/>
            <a:stretch/>
          </p:blipFill>
          <p:spPr>
            <a:xfrm>
              <a:off x="250437" y="144344"/>
              <a:ext cx="1907435" cy="7525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4222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" y="0"/>
            <a:ext cx="9144001" cy="6671846"/>
            <a:chOff x="-1" y="0"/>
            <a:chExt cx="9144001" cy="6671846"/>
          </a:xfrm>
        </p:grpSpPr>
        <p:sp>
          <p:nvSpPr>
            <p:cNvPr id="2" name="Rectangle 1"/>
            <p:cNvSpPr/>
            <p:nvPr/>
          </p:nvSpPr>
          <p:spPr>
            <a:xfrm>
              <a:off x="0" y="680982"/>
              <a:ext cx="9143999" cy="5363986"/>
            </a:xfrm>
            <a:prstGeom prst="rect">
              <a:avLst/>
            </a:prstGeom>
            <a:solidFill>
              <a:srgbClr val="FFFFFF"/>
            </a:solidFill>
            <a:ln w="1270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3" name="Picture 2" descr="OIB-SIT-MAPS.2010-2013.rev-CB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07786" y="3463229"/>
              <a:ext cx="2907992" cy="2526333"/>
            </a:xfrm>
            <a:prstGeom prst="rect">
              <a:avLst/>
            </a:prstGeom>
          </p:spPr>
        </p:pic>
        <p:pic>
          <p:nvPicPr>
            <p:cNvPr id="4" name="Picture 3" descr="Figure2.2009-2012.rev-CB.v2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76" y="798913"/>
              <a:ext cx="6191998" cy="524690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655439" y="1078497"/>
              <a:ext cx="721173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2009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985560" y="1078497"/>
              <a:ext cx="721173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2010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80270" y="3544247"/>
              <a:ext cx="83562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2011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951229" y="3549298"/>
              <a:ext cx="740023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2012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823955" y="3556784"/>
              <a:ext cx="740023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2013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260274" y="892673"/>
              <a:ext cx="2834219" cy="23901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10000"/>
                </a:lnSpc>
                <a:buSzPct val="110000"/>
                <a:buFont typeface="Arial"/>
                <a:buChar char="•"/>
                <a:defRPr/>
              </a:pPr>
              <a:r>
                <a:rPr lang="en-US" sz="1700" dirty="0" smtClean="0">
                  <a:solidFill>
                    <a:srgbClr val="000000"/>
                  </a:solidFill>
                  <a:cs typeface="Arial" charset="0"/>
                </a:rPr>
                <a:t>IceBridge </a:t>
              </a:r>
              <a:r>
                <a:rPr lang="en-US" sz="1700" dirty="0">
                  <a:solidFill>
                    <a:srgbClr val="000000"/>
                  </a:solidFill>
                  <a:cs typeface="Arial" charset="0"/>
                </a:rPr>
                <a:t>c</a:t>
              </a:r>
              <a:r>
                <a:rPr lang="en-US" sz="1700" dirty="0" smtClean="0">
                  <a:solidFill>
                    <a:srgbClr val="000000"/>
                  </a:solidFill>
                  <a:cs typeface="Arial" charset="0"/>
                </a:rPr>
                <a:t>overage limited (spatially &amp; temporally)</a:t>
              </a:r>
            </a:p>
            <a:p>
              <a:pPr marL="285750" indent="-285750">
                <a:lnSpc>
                  <a:spcPct val="110000"/>
                </a:lnSpc>
                <a:buSzPct val="110000"/>
                <a:buFont typeface="Arial"/>
                <a:buChar char="•"/>
                <a:defRPr/>
              </a:pPr>
              <a:r>
                <a:rPr lang="en-US" sz="1700" dirty="0" smtClean="0">
                  <a:solidFill>
                    <a:srgbClr val="000000"/>
                  </a:solidFill>
                  <a:cs typeface="Arial" charset="0"/>
                </a:rPr>
                <a:t>Thickness gradient from Alaskan coast towards northern Greenland</a:t>
              </a:r>
              <a:endParaRPr lang="en-US" sz="1700" dirty="0">
                <a:solidFill>
                  <a:srgbClr val="000000"/>
                </a:solidFill>
                <a:cs typeface="Arial" charset="0"/>
              </a:endParaRPr>
            </a:p>
            <a:p>
              <a:pPr>
                <a:lnSpc>
                  <a:spcPct val="110000"/>
                </a:lnSpc>
                <a:buSzPct val="110000"/>
                <a:defRPr/>
              </a:pPr>
              <a:r>
                <a:rPr lang="en-US" sz="1700" dirty="0" smtClean="0">
                  <a:solidFill>
                    <a:srgbClr val="000000"/>
                  </a:solidFill>
                  <a:cs typeface="Arial" charset="0"/>
                </a:rPr>
                <a:t>Regional analysis:</a:t>
              </a:r>
            </a:p>
            <a:p>
              <a:pPr marL="285750" indent="-285750">
                <a:lnSpc>
                  <a:spcPct val="110000"/>
                </a:lnSpc>
                <a:buSzPct val="110000"/>
                <a:buFont typeface="Arial"/>
                <a:buChar char="•"/>
                <a:defRPr/>
              </a:pPr>
              <a:r>
                <a:rPr lang="en-US" sz="1700" dirty="0" smtClean="0">
                  <a:solidFill>
                    <a:srgbClr val="000000"/>
                  </a:solidFill>
                  <a:cs typeface="Arial" charset="0"/>
                </a:rPr>
                <a:t>Central Arctic (Black dash)</a:t>
              </a:r>
            </a:p>
            <a:p>
              <a:pPr marL="285750" indent="-285750">
                <a:lnSpc>
                  <a:spcPct val="110000"/>
                </a:lnSpc>
                <a:buSzPct val="110000"/>
                <a:buFont typeface="Arial"/>
                <a:buChar char="•"/>
                <a:defRPr/>
              </a:pPr>
              <a:r>
                <a:rPr lang="en-US" sz="1700" dirty="0" smtClean="0">
                  <a:solidFill>
                    <a:srgbClr val="FF0000"/>
                  </a:solidFill>
                  <a:cs typeface="Arial" charset="0"/>
                </a:rPr>
                <a:t>Beaufort Sea (Red dash)</a:t>
              </a:r>
              <a:endParaRPr lang="en-US" sz="1700" dirty="0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7310" y="5976693"/>
              <a:ext cx="90671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0000"/>
                  </a:solidFill>
                </a:rPr>
                <a:t>From: </a:t>
              </a:r>
              <a:r>
                <a:rPr lang="en-US" sz="1400" i="1" dirty="0" smtClean="0">
                  <a:solidFill>
                    <a:srgbClr val="000000"/>
                  </a:solidFill>
                </a:rPr>
                <a:t>Richter-Menge and Farrell</a:t>
              </a:r>
              <a:r>
                <a:rPr lang="en-US" sz="1400" dirty="0">
                  <a:solidFill>
                    <a:srgbClr val="000000"/>
                  </a:solidFill>
                </a:rPr>
                <a:t> </a:t>
              </a:r>
              <a:r>
                <a:rPr lang="en-US" sz="1400" dirty="0" smtClean="0">
                  <a:solidFill>
                    <a:srgbClr val="000000"/>
                  </a:solidFill>
                </a:rPr>
                <a:t>(2013), GRL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0" y="6364069"/>
              <a:ext cx="9144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-1" y="0"/>
              <a:ext cx="91440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n w="18415" cmpd="sng">
                    <a:noFill/>
                    <a:prstDash val="solid"/>
                  </a:ln>
                  <a:solidFill>
                    <a:srgbClr val="000000"/>
                  </a:solidFill>
                  <a:effectLst/>
                </a:rPr>
                <a:t>OIB Sea Ice Thickness in the Western Arctic: 2009 - </a:t>
              </a:r>
              <a:r>
                <a:rPr lang="en-US" sz="2800" dirty="0" smtClean="0">
                  <a:ln w="18415" cmpd="sng">
                    <a:noFill/>
                    <a:prstDash val="solid"/>
                  </a:ln>
                  <a:solidFill>
                    <a:srgbClr val="000000"/>
                  </a:solidFill>
                  <a:effectLst/>
                </a:rPr>
                <a:t>2013</a:t>
              </a:r>
              <a:endParaRPr lang="en-US" sz="2800" dirty="0">
                <a:ln w="18415" cmpd="sng">
                  <a:noFill/>
                  <a:prstDash val="solid"/>
                </a:ln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0" y="6364069"/>
              <a:ext cx="4572000" cy="30777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Sinéad Louise Farrell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1577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136612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Field Activities</a:t>
            </a:r>
          </a:p>
        </p:txBody>
      </p:sp>
    </p:spTree>
    <p:extLst>
      <p:ext uri="{BB962C8B-B14F-4D97-AF65-F5344CB8AC3E}">
        <p14:creationId xmlns:p14="http://schemas.microsoft.com/office/powerpoint/2010/main" val="3364222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3425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IceBridge 2014 Arctic Sea Ice Plan</a:t>
            </a:r>
          </a:p>
        </p:txBody>
      </p:sp>
      <p:sp>
        <p:nvSpPr>
          <p:cNvPr id="3" name="Rectangle 2"/>
          <p:cNvSpPr/>
          <p:nvPr/>
        </p:nvSpPr>
        <p:spPr>
          <a:xfrm>
            <a:off x="2533" y="935001"/>
            <a:ext cx="9141467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 smtClean="0"/>
              <a:t>Sea </a:t>
            </a:r>
            <a:r>
              <a:rPr lang="en-US" u="sng" dirty="0"/>
              <a:t>ice flight line recommendations - Summary of initial meeting, 13 Jan </a:t>
            </a:r>
            <a:r>
              <a:rPr lang="en-US" u="sng" dirty="0" smtClean="0"/>
              <a:t>2014</a:t>
            </a:r>
          </a:p>
          <a:p>
            <a:pPr algn="ctr"/>
            <a:endParaRPr lang="en-US" u="sng" dirty="0" smtClean="0"/>
          </a:p>
          <a:p>
            <a:r>
              <a:rPr lang="en-US" dirty="0" smtClean="0"/>
              <a:t>Draft flight </a:t>
            </a:r>
            <a:r>
              <a:rPr lang="en-US" dirty="0"/>
              <a:t>line recommendations </a:t>
            </a:r>
            <a:r>
              <a:rPr lang="en-US" dirty="0" smtClean="0"/>
              <a:t>based on the </a:t>
            </a:r>
            <a:r>
              <a:rPr lang="en-US" dirty="0"/>
              <a:t>2013 Arctic </a:t>
            </a:r>
            <a:r>
              <a:rPr lang="en-US" dirty="0" smtClean="0"/>
              <a:t>campaign</a:t>
            </a:r>
            <a:r>
              <a:rPr lang="en-US" dirty="0"/>
              <a:t> </a:t>
            </a:r>
            <a:r>
              <a:rPr lang="en-US" dirty="0" smtClean="0"/>
              <a:t>as </a:t>
            </a:r>
            <a:r>
              <a:rPr lang="en-US" dirty="0"/>
              <a:t>a </a:t>
            </a:r>
            <a:r>
              <a:rPr lang="en-US" dirty="0" smtClean="0"/>
              <a:t>reference, </a:t>
            </a:r>
          </a:p>
          <a:p>
            <a:r>
              <a:rPr lang="en-US" dirty="0" smtClean="0"/>
              <a:t>with the following modifications:</a:t>
            </a:r>
            <a:endParaRPr lang="en-US" dirty="0"/>
          </a:p>
          <a:p>
            <a:endParaRPr lang="en-US" dirty="0"/>
          </a:p>
          <a:p>
            <a:r>
              <a:rPr lang="en-US" dirty="0"/>
              <a:t>(1) 2013 flight lines 14 and 15 will be modified to incorporate over flights of the NRL (Barrow, AK) and </a:t>
            </a:r>
            <a:r>
              <a:rPr lang="en-US" dirty="0" err="1"/>
              <a:t>CryoVEx</a:t>
            </a:r>
            <a:r>
              <a:rPr lang="en-US" dirty="0"/>
              <a:t> (Canada Basin out of Sachs Harbor) in situ observations sites, respectively. It is estimated to take about 1 hour to make 5 passes over a 2 km by 60 m in situ sample area.</a:t>
            </a:r>
          </a:p>
          <a:p>
            <a:endParaRPr lang="en-US" dirty="0"/>
          </a:p>
          <a:p>
            <a:r>
              <a:rPr lang="en-US" dirty="0"/>
              <a:t>(2) Another Fairbanks-based flight line will be added to further increase coverage in the central Beaufort Sea, roughly targeting the area between 2013 flight lines 12, 14 and 15.</a:t>
            </a:r>
          </a:p>
          <a:p>
            <a:endParaRPr lang="en-US" dirty="0"/>
          </a:p>
          <a:p>
            <a:r>
              <a:rPr lang="en-US" dirty="0"/>
              <a:t>(3) The Thule-based '</a:t>
            </a:r>
            <a:r>
              <a:rPr lang="en-US" dirty="0" err="1"/>
              <a:t>Zig</a:t>
            </a:r>
            <a:r>
              <a:rPr lang="en-US" dirty="0"/>
              <a:t> </a:t>
            </a:r>
            <a:r>
              <a:rPr lang="en-US" dirty="0" err="1"/>
              <a:t>Zag</a:t>
            </a:r>
            <a:r>
              <a:rPr lang="en-US" dirty="0"/>
              <a:t> West', last flown in 2012, will be added back into the mix and modified to increase observations of the ice thickness gradient off the northern coast of Greenland and Ellesmere Island.</a:t>
            </a:r>
          </a:p>
          <a:p>
            <a:endParaRPr lang="en-US" dirty="0"/>
          </a:p>
          <a:p>
            <a:r>
              <a:rPr lang="en-US" dirty="0"/>
              <a:t>(4) Another Thule-based line will be added to cover the more easterly region of </a:t>
            </a:r>
            <a:r>
              <a:rPr lang="en-US" dirty="0" err="1"/>
              <a:t>Fram</a:t>
            </a:r>
            <a:r>
              <a:rPr lang="en-US" dirty="0"/>
              <a:t> Strait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222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C-Field-Sampling-Location-2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939" y="748013"/>
            <a:ext cx="5764122" cy="53619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8053" y="29984"/>
            <a:ext cx="7967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Environment Canada</a:t>
            </a:r>
          </a:p>
        </p:txBody>
      </p:sp>
    </p:spTree>
    <p:extLst>
      <p:ext uri="{BB962C8B-B14F-4D97-AF65-F5344CB8AC3E}">
        <p14:creationId xmlns:p14="http://schemas.microsoft.com/office/powerpoint/2010/main" val="33642222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SA_CryoVex.ONR-MIZ.FieldPlan.pic2501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00"/>
            <a:ext cx="9144000" cy="56472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8053" y="29984"/>
            <a:ext cx="7967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ESA </a:t>
            </a:r>
            <a:r>
              <a:rPr lang="en-US" sz="2400" dirty="0" err="1" smtClean="0"/>
              <a:t>CryoVex</a:t>
            </a:r>
            <a:r>
              <a:rPr lang="en-US" sz="2400" dirty="0" smtClean="0"/>
              <a:t>: 25 March - 1 April, 2014</a:t>
            </a:r>
          </a:p>
        </p:txBody>
      </p:sp>
      <p:pic>
        <p:nvPicPr>
          <p:cNvPr id="5" name="Picture 3" descr="esa_200x120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9255" y="13957"/>
            <a:ext cx="1080932" cy="64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4985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/>
          </a:bodyPr>
          <a:lstStyle/>
          <a:p>
            <a:r>
              <a:rPr lang="en-CA" sz="2800" u="sng" dirty="0" smtClean="0"/>
              <a:t>Locations and logistics</a:t>
            </a:r>
            <a:endParaRPr lang="en-CA" sz="2800" u="sng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67543" y="1196752"/>
            <a:ext cx="8533417" cy="5472608"/>
          </a:xfrm>
        </p:spPr>
        <p:txBody>
          <a:bodyPr>
            <a:normAutofit fontScale="85000" lnSpcReduction="10000"/>
          </a:bodyPr>
          <a:lstStyle/>
          <a:p>
            <a:r>
              <a:rPr lang="en-CA" dirty="0" smtClean="0"/>
              <a:t>ONR ice camp in Beaufort Sea</a:t>
            </a:r>
          </a:p>
          <a:p>
            <a:pPr lvl="1"/>
            <a:r>
              <a:rPr lang="en-CA" b="1" dirty="0" smtClean="0"/>
              <a:t>March 15-21 </a:t>
            </a:r>
            <a:r>
              <a:rPr lang="en-CA" b="1" dirty="0"/>
              <a:t>at 73N, 135W</a:t>
            </a:r>
            <a:r>
              <a:rPr lang="en-CA" dirty="0"/>
              <a:t>, out of </a:t>
            </a:r>
            <a:r>
              <a:rPr lang="en-CA" dirty="0" smtClean="0"/>
              <a:t>Inuvik and Sachs </a:t>
            </a:r>
            <a:r>
              <a:rPr lang="en-CA" dirty="0"/>
              <a:t>Harbor</a:t>
            </a:r>
          </a:p>
          <a:p>
            <a:pPr lvl="1"/>
            <a:r>
              <a:rPr lang="en-CA" dirty="0" smtClean="0"/>
              <a:t>Up to 6 people</a:t>
            </a:r>
          </a:p>
          <a:p>
            <a:pPr lvl="1"/>
            <a:r>
              <a:rPr lang="en-CA" dirty="0" smtClean="0"/>
              <a:t>ONR logistics</a:t>
            </a:r>
          </a:p>
          <a:p>
            <a:pPr lvl="1"/>
            <a:r>
              <a:rPr lang="en-CA" dirty="0" smtClean="0"/>
              <a:t>Will include several remote sites visited for few hours</a:t>
            </a:r>
          </a:p>
          <a:p>
            <a:r>
              <a:rPr lang="en-CA" dirty="0" smtClean="0"/>
              <a:t>ESA expeditionary ice camps north of Ellesmere Island</a:t>
            </a:r>
          </a:p>
          <a:p>
            <a:pPr lvl="1"/>
            <a:r>
              <a:rPr lang="en-CA" b="1" dirty="0" smtClean="0"/>
              <a:t>March 23-April 5</a:t>
            </a:r>
          </a:p>
          <a:p>
            <a:pPr lvl="1"/>
            <a:r>
              <a:rPr lang="en-CA" dirty="0" smtClean="0"/>
              <a:t>6 people + 2 camp managers</a:t>
            </a:r>
          </a:p>
          <a:p>
            <a:r>
              <a:rPr lang="en-CA" dirty="0" smtClean="0"/>
              <a:t>Survey flights over both regions by ASIRAS and EM Bird, coordinated with OIB</a:t>
            </a:r>
          </a:p>
          <a:p>
            <a:r>
              <a:rPr lang="en-CA" dirty="0" smtClean="0"/>
              <a:t>Transportation between Inuvik and Alert by Basler aircraft (</a:t>
            </a:r>
            <a:r>
              <a:rPr lang="en-CA" dirty="0" err="1" smtClean="0"/>
              <a:t>Kenn</a:t>
            </a:r>
            <a:r>
              <a:rPr lang="en-CA" dirty="0" smtClean="0"/>
              <a:t> </a:t>
            </a:r>
            <a:r>
              <a:rPr lang="en-CA" dirty="0" err="1" smtClean="0"/>
              <a:t>Borek</a:t>
            </a:r>
            <a:r>
              <a:rPr lang="en-CA" dirty="0" smtClean="0"/>
              <a:t> – KBAL)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8053" y="29984"/>
            <a:ext cx="7967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ONR and ESA </a:t>
            </a:r>
            <a:r>
              <a:rPr lang="en-US" sz="2400" dirty="0" err="1" smtClean="0"/>
              <a:t>CryoVex</a:t>
            </a:r>
            <a:endParaRPr lang="en-US" sz="2400" dirty="0" smtClean="0"/>
          </a:p>
        </p:txBody>
      </p:sp>
      <p:pic>
        <p:nvPicPr>
          <p:cNvPr id="9" name="Picture 3" descr="esa_200x120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9255" y="13957"/>
            <a:ext cx="1080932" cy="64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67902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85800" y="62103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124200" y="62103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53" name="Group 52"/>
          <p:cNvGrpSpPr/>
          <p:nvPr/>
        </p:nvGrpSpPr>
        <p:grpSpPr>
          <a:xfrm>
            <a:off x="3419872" y="1340768"/>
            <a:ext cx="3981452" cy="5276853"/>
            <a:chOff x="5029200" y="1504950"/>
            <a:chExt cx="3981452" cy="5276853"/>
          </a:xfrm>
        </p:grpSpPr>
        <p:sp>
          <p:nvSpPr>
            <p:cNvPr id="6" name="Oval 5"/>
            <p:cNvSpPr/>
            <p:nvPr/>
          </p:nvSpPr>
          <p:spPr bwMode="auto">
            <a:xfrm>
              <a:off x="6519863" y="1828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itchFamily="49" charset="0"/>
                  <a:cs typeface="Consolas" pitchFamily="49" charset="0"/>
                </a:rPr>
                <a:t>4</a:t>
              </a: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6519863" y="2971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itchFamily="49" charset="0"/>
                  <a:cs typeface="Consolas" pitchFamily="49" charset="0"/>
                </a:rPr>
                <a:t>3</a:t>
              </a: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6519863" y="4114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itchFamily="49" charset="0"/>
                  <a:cs typeface="Consolas" pitchFamily="49" charset="0"/>
                </a:rPr>
                <a:t>2</a:t>
              </a: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6519863" y="5257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itchFamily="49" charset="0"/>
                  <a:cs typeface="Consolas" pitchFamily="49" charset="0"/>
                </a:rPr>
                <a:t>1</a:t>
              </a:r>
              <a:endParaRPr kumimoji="0" lang="en-US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olas" pitchFamily="49" charset="0"/>
                <a:cs typeface="Consolas" pitchFamily="49" charset="0"/>
              </a:endParaRPr>
            </a:p>
          </p:txBody>
        </p:sp>
        <p:grpSp>
          <p:nvGrpSpPr>
            <p:cNvPr id="2" name="Group 9"/>
            <p:cNvGrpSpPr/>
            <p:nvPr/>
          </p:nvGrpSpPr>
          <p:grpSpPr>
            <a:xfrm>
              <a:off x="6400800" y="1752600"/>
              <a:ext cx="381000" cy="304800"/>
              <a:chOff x="6400800" y="1752600"/>
              <a:chExt cx="381000" cy="304800"/>
            </a:xfrm>
          </p:grpSpPr>
          <p:sp>
            <p:nvSpPr>
              <p:cNvPr id="11" name="Isosceles Triangle 10"/>
              <p:cNvSpPr/>
              <p:nvPr/>
            </p:nvSpPr>
            <p:spPr bwMode="auto">
              <a:xfrm>
                <a:off x="6400800" y="1752600"/>
                <a:ext cx="76200" cy="76200"/>
              </a:xfrm>
              <a:prstGeom prst="triangl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2" name="Isosceles Triangle 11"/>
              <p:cNvSpPr/>
              <p:nvPr/>
            </p:nvSpPr>
            <p:spPr bwMode="auto">
              <a:xfrm>
                <a:off x="6400800" y="1981200"/>
                <a:ext cx="76200" cy="76200"/>
              </a:xfrm>
              <a:prstGeom prst="triangl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3" name="Isosceles Triangle 12"/>
              <p:cNvSpPr/>
              <p:nvPr/>
            </p:nvSpPr>
            <p:spPr bwMode="auto">
              <a:xfrm>
                <a:off x="6705600" y="1752600"/>
                <a:ext cx="76200" cy="76200"/>
              </a:xfrm>
              <a:prstGeom prst="triangl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4" name="Isosceles Triangle 13"/>
              <p:cNvSpPr/>
              <p:nvPr/>
            </p:nvSpPr>
            <p:spPr bwMode="auto">
              <a:xfrm>
                <a:off x="6705600" y="1981200"/>
                <a:ext cx="76200" cy="76200"/>
              </a:xfrm>
              <a:prstGeom prst="triangl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grpSp>
          <p:nvGrpSpPr>
            <p:cNvPr id="3" name="Group 14"/>
            <p:cNvGrpSpPr/>
            <p:nvPr/>
          </p:nvGrpSpPr>
          <p:grpSpPr>
            <a:xfrm>
              <a:off x="6400800" y="2895600"/>
              <a:ext cx="381000" cy="304800"/>
              <a:chOff x="6400800" y="1752600"/>
              <a:chExt cx="381000" cy="304800"/>
            </a:xfrm>
          </p:grpSpPr>
          <p:sp>
            <p:nvSpPr>
              <p:cNvPr id="16" name="Isosceles Triangle 15"/>
              <p:cNvSpPr/>
              <p:nvPr/>
            </p:nvSpPr>
            <p:spPr bwMode="auto">
              <a:xfrm>
                <a:off x="6400800" y="1752600"/>
                <a:ext cx="76200" cy="76200"/>
              </a:xfrm>
              <a:prstGeom prst="triangl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7" name="Isosceles Triangle 16"/>
              <p:cNvSpPr/>
              <p:nvPr/>
            </p:nvSpPr>
            <p:spPr bwMode="auto">
              <a:xfrm>
                <a:off x="6400800" y="1981200"/>
                <a:ext cx="76200" cy="76200"/>
              </a:xfrm>
              <a:prstGeom prst="triangl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8" name="Isosceles Triangle 17"/>
              <p:cNvSpPr/>
              <p:nvPr/>
            </p:nvSpPr>
            <p:spPr bwMode="auto">
              <a:xfrm>
                <a:off x="6705600" y="1752600"/>
                <a:ext cx="76200" cy="76200"/>
              </a:xfrm>
              <a:prstGeom prst="triangl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9" name="Isosceles Triangle 18"/>
              <p:cNvSpPr/>
              <p:nvPr/>
            </p:nvSpPr>
            <p:spPr bwMode="auto">
              <a:xfrm>
                <a:off x="6705600" y="1981200"/>
                <a:ext cx="76200" cy="76200"/>
              </a:xfrm>
              <a:prstGeom prst="triangl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grpSp>
          <p:nvGrpSpPr>
            <p:cNvPr id="10" name="Group 19"/>
            <p:cNvGrpSpPr/>
            <p:nvPr/>
          </p:nvGrpSpPr>
          <p:grpSpPr>
            <a:xfrm>
              <a:off x="6405563" y="4038600"/>
              <a:ext cx="381000" cy="304800"/>
              <a:chOff x="6400800" y="1752600"/>
              <a:chExt cx="381000" cy="304800"/>
            </a:xfrm>
          </p:grpSpPr>
          <p:sp>
            <p:nvSpPr>
              <p:cNvPr id="21" name="Isosceles Triangle 20"/>
              <p:cNvSpPr/>
              <p:nvPr/>
            </p:nvSpPr>
            <p:spPr bwMode="auto">
              <a:xfrm>
                <a:off x="6400800" y="1752600"/>
                <a:ext cx="76200" cy="76200"/>
              </a:xfrm>
              <a:prstGeom prst="triangl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2" name="Isosceles Triangle 21"/>
              <p:cNvSpPr/>
              <p:nvPr/>
            </p:nvSpPr>
            <p:spPr bwMode="auto">
              <a:xfrm>
                <a:off x="6400800" y="1981200"/>
                <a:ext cx="76200" cy="76200"/>
              </a:xfrm>
              <a:prstGeom prst="triangl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3" name="Isosceles Triangle 22"/>
              <p:cNvSpPr/>
              <p:nvPr/>
            </p:nvSpPr>
            <p:spPr bwMode="auto">
              <a:xfrm>
                <a:off x="6705600" y="1752600"/>
                <a:ext cx="76200" cy="76200"/>
              </a:xfrm>
              <a:prstGeom prst="triangl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4" name="Isosceles Triangle 23"/>
              <p:cNvSpPr/>
              <p:nvPr/>
            </p:nvSpPr>
            <p:spPr bwMode="auto">
              <a:xfrm>
                <a:off x="6705600" y="1981200"/>
                <a:ext cx="76200" cy="76200"/>
              </a:xfrm>
              <a:prstGeom prst="triangl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sp>
          <p:nvSpPr>
            <p:cNvPr id="25" name="Isosceles Triangle 24"/>
            <p:cNvSpPr/>
            <p:nvPr/>
          </p:nvSpPr>
          <p:spPr bwMode="auto">
            <a:xfrm>
              <a:off x="6410324" y="5181600"/>
              <a:ext cx="76200" cy="76200"/>
            </a:xfrm>
            <a:prstGeom prst="triangl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6" name="Isosceles Triangle 25"/>
            <p:cNvSpPr/>
            <p:nvPr/>
          </p:nvSpPr>
          <p:spPr bwMode="auto">
            <a:xfrm>
              <a:off x="6410324" y="5410200"/>
              <a:ext cx="76200" cy="76200"/>
            </a:xfrm>
            <a:prstGeom prst="triangl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7" name="Isosceles Triangle 26"/>
            <p:cNvSpPr/>
            <p:nvPr/>
          </p:nvSpPr>
          <p:spPr bwMode="auto">
            <a:xfrm>
              <a:off x="6715124" y="5181600"/>
              <a:ext cx="76200" cy="76200"/>
            </a:xfrm>
            <a:prstGeom prst="triangl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8" name="Isosceles Triangle 27"/>
            <p:cNvSpPr/>
            <p:nvPr/>
          </p:nvSpPr>
          <p:spPr bwMode="auto">
            <a:xfrm>
              <a:off x="6715124" y="5410200"/>
              <a:ext cx="76200" cy="76200"/>
            </a:xfrm>
            <a:prstGeom prst="triangl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7086600" y="579755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5905500" y="579755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7086600" y="472440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5905500" y="472440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7086600" y="365125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5905500" y="365125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7086600" y="257810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5905500" y="257810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7" name="Oval 36"/>
            <p:cNvSpPr/>
            <p:nvPr/>
          </p:nvSpPr>
          <p:spPr bwMode="auto">
            <a:xfrm>
              <a:off x="7086600" y="150495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8" name="Oval 37"/>
            <p:cNvSpPr/>
            <p:nvPr/>
          </p:nvSpPr>
          <p:spPr bwMode="auto">
            <a:xfrm>
              <a:off x="5905500" y="150495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9" name="Oval 38"/>
            <p:cNvSpPr/>
            <p:nvPr/>
          </p:nvSpPr>
          <p:spPr bwMode="auto">
            <a:xfrm>
              <a:off x="5029200" y="659130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181601" y="6475514"/>
              <a:ext cx="18045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= Twin Otter deployments</a:t>
              </a:r>
              <a:endParaRPr lang="en-US" sz="1200" dirty="0"/>
            </a:p>
          </p:txBody>
        </p:sp>
        <p:sp>
          <p:nvSpPr>
            <p:cNvPr id="41" name="Isosceles Triangle 40"/>
            <p:cNvSpPr/>
            <p:nvPr/>
          </p:nvSpPr>
          <p:spPr bwMode="auto">
            <a:xfrm>
              <a:off x="7010400" y="6575910"/>
              <a:ext cx="76200" cy="76200"/>
            </a:xfrm>
            <a:prstGeom prst="triangl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42" name="Straight Connector 41"/>
            <p:cNvCxnSpPr/>
            <p:nvPr/>
          </p:nvCxnSpPr>
          <p:spPr bwMode="auto">
            <a:xfrm>
              <a:off x="6134565" y="5835650"/>
              <a:ext cx="87583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3" name="TextBox 42"/>
            <p:cNvSpPr txBox="1"/>
            <p:nvPr/>
          </p:nvSpPr>
          <p:spPr>
            <a:xfrm>
              <a:off x="6318246" y="5791203"/>
              <a:ext cx="53732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Consolas" pitchFamily="49" charset="0"/>
                  <a:cs typeface="Consolas" pitchFamily="49" charset="0"/>
                </a:rPr>
                <a:t>11 NM</a:t>
              </a:r>
              <a:endParaRPr lang="en-US" sz="1000" dirty="0">
                <a:latin typeface="Consolas" pitchFamily="49" charset="0"/>
                <a:cs typeface="Consolas" pitchFamily="49" charset="0"/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 bwMode="auto">
            <a:xfrm flipV="1">
              <a:off x="5943600" y="4876800"/>
              <a:ext cx="0" cy="8382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5" name="TextBox 44"/>
            <p:cNvSpPr txBox="1"/>
            <p:nvPr/>
          </p:nvSpPr>
          <p:spPr>
            <a:xfrm>
              <a:off x="5715003" y="5096592"/>
              <a:ext cx="53732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Consolas" pitchFamily="49" charset="0"/>
                  <a:cs typeface="Consolas" pitchFamily="49" charset="0"/>
                </a:rPr>
                <a:t>40 nm</a:t>
              </a:r>
              <a:endParaRPr lang="en-US" sz="1000" dirty="0">
                <a:latin typeface="Consolas" pitchFamily="49" charset="0"/>
                <a:cs typeface="Consolas" pitchFamily="49" charset="0"/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 bwMode="auto">
            <a:xfrm>
              <a:off x="6486524" y="5540375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7" name="TextBox 46"/>
            <p:cNvSpPr txBox="1"/>
            <p:nvPr/>
          </p:nvSpPr>
          <p:spPr>
            <a:xfrm>
              <a:off x="6400800" y="5486403"/>
              <a:ext cx="46679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Consolas" pitchFamily="49" charset="0"/>
                  <a:cs typeface="Consolas" pitchFamily="49" charset="0"/>
                </a:rPr>
                <a:t>2 NM</a:t>
              </a:r>
              <a:endParaRPr lang="en-US" sz="1000" dirty="0">
                <a:latin typeface="Consolas" pitchFamily="49" charset="0"/>
                <a:cs typeface="Consolas" pitchFamily="49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131519" y="6504804"/>
              <a:ext cx="14366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= Helo deployments</a:t>
              </a:r>
              <a:endParaRPr lang="en-US" sz="1200" dirty="0"/>
            </a:p>
          </p:txBody>
        </p:sp>
        <p:sp>
          <p:nvSpPr>
            <p:cNvPr id="49" name="Right Brace 48"/>
            <p:cNvSpPr/>
            <p:nvPr/>
          </p:nvSpPr>
          <p:spPr bwMode="auto">
            <a:xfrm>
              <a:off x="7239001" y="1504951"/>
              <a:ext cx="781052" cy="4532472"/>
            </a:xfrm>
            <a:prstGeom prst="rightBrace">
              <a:avLst>
                <a:gd name="adj1" fmla="val 8333"/>
                <a:gd name="adj2" fmla="val 50398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077200" y="3468470"/>
              <a:ext cx="762000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1200" dirty="0"/>
            </a:p>
          </p:txBody>
        </p:sp>
        <p:cxnSp>
          <p:nvCxnSpPr>
            <p:cNvPr id="51" name="Straight Arrow Connector 50"/>
            <p:cNvCxnSpPr>
              <a:stCxn id="49" idx="1"/>
            </p:cNvCxnSpPr>
            <p:nvPr/>
          </p:nvCxnSpPr>
          <p:spPr bwMode="auto">
            <a:xfrm>
              <a:off x="8020052" y="3789226"/>
              <a:ext cx="990600" cy="240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2" name="TextBox 51"/>
            <p:cNvSpPr txBox="1"/>
            <p:nvPr/>
          </p:nvSpPr>
          <p:spPr>
            <a:xfrm>
              <a:off x="8066245" y="3353184"/>
              <a:ext cx="620555" cy="8617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Consolas" pitchFamily="49" charset="0"/>
                  <a:cs typeface="Consolas" pitchFamily="49" charset="0"/>
                </a:rPr>
                <a:t>~180 – 225 NM to Sachs</a:t>
              </a:r>
            </a:p>
            <a:p>
              <a:pPr algn="ctr"/>
              <a:endParaRPr lang="en-US" sz="1000" dirty="0">
                <a:latin typeface="Consolas" pitchFamily="49" charset="0"/>
                <a:cs typeface="Consolas" pitchFamily="49" charset="0"/>
              </a:endParaRPr>
            </a:p>
          </p:txBody>
        </p:sp>
      </p:grpSp>
      <p:sp>
        <p:nvSpPr>
          <p:cNvPr id="54" name="Title 53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u="sng" dirty="0" smtClean="0"/>
              <a:t>ONR MIZ Ice Camp</a:t>
            </a:r>
            <a:endParaRPr lang="en-US" sz="2800" u="sng" dirty="0"/>
          </a:p>
        </p:txBody>
      </p:sp>
      <p:grpSp>
        <p:nvGrpSpPr>
          <p:cNvPr id="62" name="Group 61"/>
          <p:cNvGrpSpPr/>
          <p:nvPr/>
        </p:nvGrpSpPr>
        <p:grpSpPr>
          <a:xfrm>
            <a:off x="475544" y="1592224"/>
            <a:ext cx="3421771" cy="2638156"/>
            <a:chOff x="835584" y="1520216"/>
            <a:chExt cx="3421771" cy="2638156"/>
          </a:xfrm>
        </p:grpSpPr>
        <p:sp>
          <p:nvSpPr>
            <p:cNvPr id="55" name="TextBox 54"/>
            <p:cNvSpPr txBox="1"/>
            <p:nvPr/>
          </p:nvSpPr>
          <p:spPr>
            <a:xfrm>
              <a:off x="835584" y="3789040"/>
              <a:ext cx="34217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NASA/ESA@ Camp 2: March 15-20</a:t>
              </a:r>
              <a:endParaRPr lang="en-US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403648" y="2636912"/>
              <a:ext cx="19012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/>
              <a:r>
                <a:rPr lang="en-US" dirty="0" smtClean="0"/>
                <a:t>Camp 3: March 20</a:t>
              </a:r>
              <a:endParaRPr lang="en-US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331640" y="1520216"/>
              <a:ext cx="19012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Camp 4: March 21</a:t>
              </a:r>
              <a:endParaRPr lang="en-US" dirty="0"/>
            </a:p>
          </p:txBody>
        </p:sp>
        <p:sp>
          <p:nvSpPr>
            <p:cNvPr id="60" name="Up Arrow 59"/>
            <p:cNvSpPr/>
            <p:nvPr/>
          </p:nvSpPr>
          <p:spPr>
            <a:xfrm>
              <a:off x="2123728" y="2996952"/>
              <a:ext cx="341962" cy="690376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Up Arrow 60"/>
            <p:cNvSpPr/>
            <p:nvPr/>
          </p:nvSpPr>
          <p:spPr>
            <a:xfrm>
              <a:off x="2123728" y="1916832"/>
              <a:ext cx="341962" cy="690376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4" name="Straight Connector 63"/>
          <p:cNvCxnSpPr/>
          <p:nvPr/>
        </p:nvCxnSpPr>
        <p:spPr>
          <a:xfrm>
            <a:off x="3842776" y="4032496"/>
            <a:ext cx="864096" cy="0"/>
          </a:xfrm>
          <a:prstGeom prst="line">
            <a:avLst/>
          </a:prstGeom>
          <a:ln w="539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3203848" y="1772816"/>
            <a:ext cx="1371600" cy="0"/>
          </a:xfrm>
          <a:prstGeom prst="line">
            <a:avLst/>
          </a:prstGeom>
          <a:ln w="539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3203848" y="2924944"/>
            <a:ext cx="1371600" cy="0"/>
          </a:xfrm>
          <a:prstGeom prst="line">
            <a:avLst/>
          </a:prstGeom>
          <a:ln w="539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7450108" y="2852936"/>
            <a:ext cx="1656184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NASA/ESA Team </a:t>
            </a:r>
          </a:p>
          <a:p>
            <a:pPr algn="ctr"/>
            <a:r>
              <a:rPr lang="en-US" dirty="0" smtClean="0"/>
              <a:t>arrives at </a:t>
            </a:r>
          </a:p>
          <a:p>
            <a:pPr algn="ctr"/>
            <a:r>
              <a:rPr lang="en-US" dirty="0" smtClean="0"/>
              <a:t>Sachs Harbor 14 March2014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449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u="sng" dirty="0" smtClean="0"/>
              <a:t>ONR MIZ Ice Camp</a:t>
            </a:r>
            <a:endParaRPr lang="en-US" sz="2800" u="sng" dirty="0"/>
          </a:p>
        </p:txBody>
      </p:sp>
      <p:sp>
        <p:nvSpPr>
          <p:cNvPr id="10" name="Rectangle 9"/>
          <p:cNvSpPr/>
          <p:nvPr/>
        </p:nvSpPr>
        <p:spPr>
          <a:xfrm>
            <a:off x="611560" y="908720"/>
            <a:ext cx="8280920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/>
              <a:t> </a:t>
            </a:r>
            <a:r>
              <a:rPr lang="en-US" dirty="0" smtClean="0"/>
              <a:t>NASA/ESA field party: 4-6 people</a:t>
            </a:r>
          </a:p>
          <a:p>
            <a:pPr lvl="1">
              <a:buFont typeface="Calibri" pitchFamily="34" charset="0"/>
              <a:buChar char="–"/>
            </a:pPr>
            <a:r>
              <a:rPr lang="en-US" dirty="0" smtClean="0"/>
              <a:t> 12 March: Arrive in Inuvik</a:t>
            </a:r>
          </a:p>
          <a:p>
            <a:pPr lvl="1">
              <a:buFont typeface="Calibri" pitchFamily="34" charset="0"/>
              <a:buChar char="–"/>
            </a:pPr>
            <a:r>
              <a:rPr lang="en-US" dirty="0" smtClean="0"/>
              <a:t> 14 March: Arrive Sachs Harbor via Twin Otter </a:t>
            </a:r>
          </a:p>
          <a:p>
            <a:pPr lvl="1">
              <a:buFont typeface="Calibri" pitchFamily="34" charset="0"/>
              <a:buChar char="–"/>
            </a:pPr>
            <a:r>
              <a:rPr lang="en-US" dirty="0" smtClean="0"/>
              <a:t> 15-21 March: Deploy to ice camp, returning to Sachs on 21 March</a:t>
            </a:r>
          </a:p>
          <a:p>
            <a:pPr lvl="1">
              <a:spcAft>
                <a:spcPts val="600"/>
              </a:spcAft>
              <a:buFont typeface="Calibri" pitchFamily="34" charset="0"/>
              <a:buChar char="–"/>
            </a:pPr>
            <a:r>
              <a:rPr lang="en-US" dirty="0" smtClean="0"/>
              <a:t> 22 March: Transition to Resolute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Equipment: Yellowknife: NLT 15 Feb 2014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Aircraft:</a:t>
            </a:r>
          </a:p>
          <a:p>
            <a:pPr lvl="1">
              <a:buFont typeface="Calibri" pitchFamily="34" charset="0"/>
              <a:buChar char="–"/>
            </a:pPr>
            <a:r>
              <a:rPr lang="en-US" b="1" dirty="0" smtClean="0"/>
              <a:t> </a:t>
            </a:r>
            <a:r>
              <a:rPr lang="en-US" dirty="0" smtClean="0"/>
              <a:t>Commercial High Capacity Cargo (e.g., Hercules, Buffalo): Two flights from Yellowknife to Sachs Harbor for transport of equipment and fuel</a:t>
            </a:r>
          </a:p>
          <a:p>
            <a:pPr lvl="1">
              <a:buFont typeface="Calibri" pitchFamily="34" charset="0"/>
              <a:buChar char="–"/>
            </a:pPr>
            <a:r>
              <a:rPr lang="en-US" dirty="0" smtClean="0"/>
              <a:t> Twin Otters: Transport of equipment, fuel and personnel, runway scouting, and well possible science missions. </a:t>
            </a:r>
          </a:p>
          <a:p>
            <a:pPr lvl="1">
              <a:spcAft>
                <a:spcPts val="600"/>
              </a:spcAft>
              <a:buFont typeface="Calibri" pitchFamily="34" charset="0"/>
              <a:buChar char="–"/>
            </a:pPr>
            <a:r>
              <a:rPr lang="en-US" b="1" dirty="0" smtClean="0"/>
              <a:t> </a:t>
            </a:r>
            <a:r>
              <a:rPr lang="en-US" dirty="0" smtClean="0"/>
              <a:t>Helicopter (Bell 412 or 212): Deploy instrumentation </a:t>
            </a:r>
          </a:p>
          <a:p>
            <a:pPr lvl="1">
              <a:spcAft>
                <a:spcPts val="600"/>
              </a:spcAft>
              <a:buFont typeface="Calibri" pitchFamily="34" charset="0"/>
              <a:buChar char="–"/>
            </a:pPr>
            <a:r>
              <a:rPr lang="en-US" dirty="0" smtClean="0"/>
              <a:t>  Ground based operations: NASA/ESA</a:t>
            </a:r>
          </a:p>
          <a:p>
            <a:pPr lvl="1">
              <a:buFont typeface="Calibri" pitchFamily="34" charset="0"/>
              <a:buChar char="–"/>
            </a:pPr>
            <a:r>
              <a:rPr lang="en-US" dirty="0" smtClean="0"/>
              <a:t> Snow machines</a:t>
            </a:r>
          </a:p>
          <a:p>
            <a:pPr lvl="1">
              <a:buFont typeface="Calibri" pitchFamily="34" charset="0"/>
              <a:buChar char="–"/>
            </a:pPr>
            <a:r>
              <a:rPr lang="en-US" dirty="0" smtClean="0"/>
              <a:t> Sleds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Power (camp dedicated): 1 Honda 2KW generator at each mini-camp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Safety: 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Radios: 4 provided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Polar bears: watch, dogs, guns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195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yoVex.Plan.Beauf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8053" y="29984"/>
            <a:ext cx="7967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ESA </a:t>
            </a:r>
            <a:r>
              <a:rPr lang="en-US" sz="2400" dirty="0" err="1" smtClean="0">
                <a:solidFill>
                  <a:srgbClr val="FFFFFF"/>
                </a:solidFill>
              </a:rPr>
              <a:t>CryoVex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pic>
        <p:nvPicPr>
          <p:cNvPr id="5" name="Picture 3" descr="esa_200x120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9255" y="13957"/>
            <a:ext cx="1080932" cy="64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42222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136612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Previous IceBridge Flight Campaigns</a:t>
            </a:r>
          </a:p>
        </p:txBody>
      </p:sp>
    </p:spTree>
    <p:extLst>
      <p:ext uri="{BB962C8B-B14F-4D97-AF65-F5344CB8AC3E}">
        <p14:creationId xmlns:p14="http://schemas.microsoft.com/office/powerpoint/2010/main" val="17050565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27000"/>
            <a:ext cx="9144000" cy="6579870"/>
            <a:chOff x="0" y="127000"/>
            <a:chExt cx="9144000" cy="6579870"/>
          </a:xfrm>
        </p:grpSpPr>
        <p:pic>
          <p:nvPicPr>
            <p:cNvPr id="2" name="Picture 1" descr="GE_OIB_ARC_2013.10FLT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7000"/>
              <a:ext cx="9144000" cy="657987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678881" y="127000"/>
              <a:ext cx="17862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2013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42081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127000"/>
            <a:ext cx="9144000" cy="6579870"/>
            <a:chOff x="0" y="127000"/>
            <a:chExt cx="9144000" cy="6579870"/>
          </a:xfrm>
        </p:grpSpPr>
        <p:pic>
          <p:nvPicPr>
            <p:cNvPr id="4" name="Picture 3" descr="GE_OIB_ARC_2012.14FLT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7000"/>
              <a:ext cx="9144000" cy="657987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678881" y="127000"/>
              <a:ext cx="17862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2012 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83629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27000"/>
            <a:ext cx="9144000" cy="6579870"/>
            <a:chOff x="0" y="127000"/>
            <a:chExt cx="9144000" cy="6579870"/>
          </a:xfrm>
        </p:grpSpPr>
        <p:pic>
          <p:nvPicPr>
            <p:cNvPr id="2" name="Picture 1" descr="GE_OIB_ARC_2011.9FLT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7000"/>
              <a:ext cx="9144000" cy="657987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678881" y="127000"/>
              <a:ext cx="17862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2011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4208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40839"/>
            <a:ext cx="9144000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u="sng" dirty="0"/>
              <a:t>Assumptions </a:t>
            </a:r>
            <a:r>
              <a:rPr lang="en-US" i="1" u="sng" dirty="0" smtClean="0"/>
              <a:t>used in planning surveys of in situ field </a:t>
            </a:r>
            <a:r>
              <a:rPr lang="en-US" i="1" u="sng" dirty="0"/>
              <a:t>w</a:t>
            </a:r>
            <a:r>
              <a:rPr lang="en-US" i="1" u="sng" dirty="0" smtClean="0"/>
              <a:t>ork locations:</a:t>
            </a:r>
          </a:p>
          <a:p>
            <a:endParaRPr lang="en-US" u="sng" dirty="0"/>
          </a:p>
          <a:p>
            <a:r>
              <a:rPr lang="en-US" dirty="0" smtClean="0"/>
              <a:t>All field site locations are in </a:t>
            </a:r>
            <a:r>
              <a:rPr lang="en-US" u="sng" dirty="0" smtClean="0"/>
              <a:t>draft format</a:t>
            </a:r>
            <a:r>
              <a:rPr lang="en-US" dirty="0" smtClean="0"/>
              <a:t>, and will depend on actual ice conditions in March 2014</a:t>
            </a:r>
          </a:p>
          <a:p>
            <a:endParaRPr lang="en-US" dirty="0"/>
          </a:p>
          <a:p>
            <a:r>
              <a:rPr lang="en-US" dirty="0" smtClean="0"/>
              <a:t>The following assumptions are in use for IceBridge flight planning purposes (Jan 2014)</a:t>
            </a:r>
            <a:endParaRPr lang="en-US" dirty="0"/>
          </a:p>
          <a:p>
            <a:pPr marL="342900" indent="-342900">
              <a:buAutoNum type="arabicParenBoth"/>
            </a:pPr>
            <a:r>
              <a:rPr lang="en-US" b="1" dirty="0"/>
              <a:t>NRL</a:t>
            </a:r>
            <a:r>
              <a:rPr lang="en-US" dirty="0"/>
              <a:t>: </a:t>
            </a:r>
          </a:p>
          <a:p>
            <a:r>
              <a:rPr lang="en-US" dirty="0"/>
              <a:t>	Fast Ice Survey – </a:t>
            </a:r>
            <a:r>
              <a:rPr lang="en-US" dirty="0" smtClean="0"/>
              <a:t>Just east </a:t>
            </a:r>
            <a:r>
              <a:rPr lang="en-US" dirty="0"/>
              <a:t>of </a:t>
            </a:r>
            <a:r>
              <a:rPr lang="en-US" dirty="0" smtClean="0"/>
              <a:t>Point Barrow</a:t>
            </a:r>
          </a:p>
          <a:p>
            <a:r>
              <a:rPr lang="en-US" dirty="0"/>
              <a:t>	</a:t>
            </a:r>
            <a:r>
              <a:rPr lang="en-US" dirty="0" smtClean="0"/>
              <a:t>Pack Ice Survey – 50 miles due north of Point Barrow</a:t>
            </a:r>
          </a:p>
          <a:p>
            <a:r>
              <a:rPr lang="en-US" dirty="0" smtClean="0"/>
              <a:t>	(personal communication with J. </a:t>
            </a:r>
            <a:r>
              <a:rPr lang="en-US" dirty="0" err="1" smtClean="0"/>
              <a:t>Brozena</a:t>
            </a:r>
            <a:r>
              <a:rPr lang="en-US" dirty="0" smtClean="0"/>
              <a:t>, NRL, </a:t>
            </a:r>
            <a:r>
              <a:rPr lang="en-US" dirty="0"/>
              <a:t>Jan </a:t>
            </a:r>
            <a:r>
              <a:rPr lang="en-US" dirty="0" smtClean="0"/>
              <a:t>23 </a:t>
            </a:r>
            <a:r>
              <a:rPr lang="en-US" dirty="0"/>
              <a:t>2014) </a:t>
            </a:r>
          </a:p>
          <a:p>
            <a:endParaRPr lang="en-US" dirty="0"/>
          </a:p>
          <a:p>
            <a:r>
              <a:rPr lang="en-US" b="1" dirty="0" smtClean="0"/>
              <a:t>(2) ONR</a:t>
            </a:r>
            <a:r>
              <a:rPr lang="en-US" dirty="0" smtClean="0"/>
              <a:t>: </a:t>
            </a:r>
            <a:endParaRPr lang="en-US" dirty="0"/>
          </a:p>
          <a:p>
            <a:r>
              <a:rPr lang="en-US" dirty="0"/>
              <a:t>	</a:t>
            </a:r>
            <a:r>
              <a:rPr lang="en-US" dirty="0" smtClean="0"/>
              <a:t>ONR MIZ Sea Ice Camp 2 – located at 73 N, 135 W</a:t>
            </a:r>
          </a:p>
          <a:p>
            <a:r>
              <a:rPr lang="en-US" dirty="0" smtClean="0"/>
              <a:t>	(per PPT slides from J Richter-Menge, Jan 14 2014)</a:t>
            </a:r>
          </a:p>
          <a:p>
            <a:r>
              <a:rPr lang="en-US" dirty="0" smtClean="0"/>
              <a:t> </a:t>
            </a:r>
            <a:endParaRPr lang="en-US" dirty="0"/>
          </a:p>
          <a:p>
            <a:r>
              <a:rPr lang="en-US" b="1" dirty="0" smtClean="0"/>
              <a:t>(3) </a:t>
            </a:r>
            <a:r>
              <a:rPr lang="en-US" b="1" dirty="0" err="1" smtClean="0"/>
              <a:t>CryoVex</a:t>
            </a:r>
            <a:r>
              <a:rPr lang="en-US" b="1" dirty="0" smtClean="0"/>
              <a:t>: </a:t>
            </a:r>
          </a:p>
          <a:p>
            <a:r>
              <a:rPr lang="en-US" dirty="0" smtClean="0"/>
              <a:t>	</a:t>
            </a:r>
            <a:r>
              <a:rPr lang="en-US" dirty="0" err="1" smtClean="0"/>
              <a:t>CryoVex</a:t>
            </a:r>
            <a:r>
              <a:rPr lang="en-US" dirty="0" smtClean="0"/>
              <a:t> Camp 1 at ~ 83.6, 40 W</a:t>
            </a:r>
          </a:p>
          <a:p>
            <a:r>
              <a:rPr lang="en-US" dirty="0" smtClean="0"/>
              <a:t>	</a:t>
            </a:r>
            <a:r>
              <a:rPr lang="en-US" dirty="0" err="1" smtClean="0"/>
              <a:t>CryoVex</a:t>
            </a:r>
            <a:r>
              <a:rPr lang="en-US" dirty="0" smtClean="0"/>
              <a:t> Camp 2 at ~ 84.7 N, 52 W </a:t>
            </a:r>
            <a:r>
              <a:rPr lang="en-US" dirty="0"/>
              <a:t>	</a:t>
            </a:r>
          </a:p>
          <a:p>
            <a:r>
              <a:rPr lang="en-US" dirty="0" smtClean="0"/>
              <a:t>	(per map from Tania </a:t>
            </a:r>
            <a:r>
              <a:rPr lang="en-US" dirty="0" err="1" smtClean="0"/>
              <a:t>Casal</a:t>
            </a:r>
            <a:r>
              <a:rPr lang="en-US" dirty="0" smtClean="0"/>
              <a:t>, Jan 24 2014)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43425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IceBridge 2014 Arctic Sea Ice Plan</a:t>
            </a:r>
          </a:p>
        </p:txBody>
      </p:sp>
    </p:spTree>
    <p:extLst>
      <p:ext uri="{BB962C8B-B14F-4D97-AF65-F5344CB8AC3E}">
        <p14:creationId xmlns:p14="http://schemas.microsoft.com/office/powerpoint/2010/main" val="407860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27000"/>
            <a:ext cx="9144000" cy="6579870"/>
            <a:chOff x="0" y="127000"/>
            <a:chExt cx="9144000" cy="6579870"/>
          </a:xfrm>
        </p:grpSpPr>
        <p:pic>
          <p:nvPicPr>
            <p:cNvPr id="2" name="Picture 1" descr="GE_OIB_ARC_2010.8FLT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7000"/>
              <a:ext cx="9144000" cy="657987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678881" y="127000"/>
              <a:ext cx="17862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2010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42081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27000"/>
            <a:ext cx="9144000" cy="6579870"/>
            <a:chOff x="0" y="127000"/>
            <a:chExt cx="9144000" cy="6579870"/>
          </a:xfrm>
        </p:grpSpPr>
        <p:pic>
          <p:nvPicPr>
            <p:cNvPr id="3" name="Picture 2" descr="GE_OIB_ARC_2009.6FLT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7000"/>
              <a:ext cx="9144000" cy="657987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678881" y="127000"/>
              <a:ext cx="17862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2009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42081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B.Arctic_SeaIce.2009-20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68" y="0"/>
            <a:ext cx="8832432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34509" y="43718"/>
            <a:ext cx="227498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b="1" dirty="0" smtClean="0"/>
              <a:t>Flight Lines : 2009 - 2012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10396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136612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LVIS Summer 2013</a:t>
            </a:r>
          </a:p>
        </p:txBody>
      </p:sp>
    </p:spTree>
    <p:extLst>
      <p:ext uri="{BB962C8B-B14F-4D97-AF65-F5344CB8AC3E}">
        <p14:creationId xmlns:p14="http://schemas.microsoft.com/office/powerpoint/2010/main" val="17050565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C_simple_basemap_for_PPT_trajectory_maps_2013_seasonal.LVIS flights over IceBrid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136612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Back Up Slides</a:t>
            </a:r>
          </a:p>
        </p:txBody>
      </p:sp>
    </p:spTree>
    <p:extLst>
      <p:ext uri="{BB962C8B-B14F-4D97-AF65-F5344CB8AC3E}">
        <p14:creationId xmlns:p14="http://schemas.microsoft.com/office/powerpoint/2010/main" val="38222243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01700" y="659"/>
            <a:ext cx="7328916" cy="6826563"/>
            <a:chOff x="901700" y="659"/>
            <a:chExt cx="7328916" cy="6826563"/>
          </a:xfrm>
        </p:grpSpPr>
        <p:pic>
          <p:nvPicPr>
            <p:cNvPr id="4" name="Picture 3" descr="IceBridge_Arc_2013.ql.flg.10k_grd.zm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700" y="743955"/>
              <a:ext cx="7328916" cy="593674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256608" y="659"/>
              <a:ext cx="5381213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2013 IceBridge Flight Lines – </a:t>
              </a:r>
              <a:r>
                <a:rPr lang="en-US" b="1" dirty="0" smtClean="0">
                  <a:solidFill>
                    <a:srgbClr val="FF0000"/>
                  </a:solidFill>
                </a:rPr>
                <a:t>MY ice (red)</a:t>
              </a:r>
              <a:r>
                <a:rPr lang="en-US" b="1" dirty="0" smtClean="0"/>
                <a:t>; </a:t>
              </a:r>
              <a:r>
                <a:rPr lang="en-US" b="1" dirty="0" smtClean="0">
                  <a:solidFill>
                    <a:srgbClr val="0000FF"/>
                  </a:solidFill>
                </a:rPr>
                <a:t>FY ice (blue)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853985" y="559289"/>
              <a:ext cx="346726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FFFF"/>
                  </a:solidFill>
                </a:rPr>
                <a:t>Ice Type Mask 24 Mar 2013 (cyan)</a:t>
              </a:r>
              <a:endParaRPr lang="en-US" b="1" dirty="0">
                <a:solidFill>
                  <a:srgbClr val="00FFFF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251967" y="6488668"/>
              <a:ext cx="264006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600" b="1" dirty="0" smtClean="0"/>
                <a:t>Map Compilation: S. L Farrell</a:t>
              </a:r>
              <a:endParaRPr 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49499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25646"/>
            <a:ext cx="9018541" cy="6073522"/>
            <a:chOff x="0" y="125646"/>
            <a:chExt cx="9018541" cy="6073522"/>
          </a:xfrm>
        </p:grpSpPr>
        <p:pic>
          <p:nvPicPr>
            <p:cNvPr id="4" name="Picture 3" descr="npp.14006.1212_I05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47" b="17787"/>
            <a:stretch/>
          </p:blipFill>
          <p:spPr>
            <a:xfrm>
              <a:off x="4572000" y="1379110"/>
              <a:ext cx="4446541" cy="4433585"/>
            </a:xfrm>
            <a:prstGeom prst="rect">
              <a:avLst/>
            </a:prstGeom>
          </p:spPr>
        </p:pic>
        <p:pic>
          <p:nvPicPr>
            <p:cNvPr id="5" name="Picture 4" descr="npp.14012.2154_I05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7"/>
            <a:stretch/>
          </p:blipFill>
          <p:spPr>
            <a:xfrm>
              <a:off x="0" y="1379110"/>
              <a:ext cx="4572000" cy="482005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790275" y="125646"/>
              <a:ext cx="209484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600" b="1" dirty="0" smtClean="0"/>
                <a:t>SNPP I05/VIIRS (GINA)</a:t>
              </a:r>
              <a:endParaRPr lang="en-US" sz="1600" b="1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608634" y="919810"/>
              <a:ext cx="205176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600" b="1" dirty="0" smtClean="0"/>
                <a:t>2014-01-06 12:12 UTC</a:t>
              </a:r>
              <a:endParaRPr lang="en-US" sz="1600" b="1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940676" y="940619"/>
              <a:ext cx="205176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600" b="1" dirty="0" smtClean="0"/>
                <a:t>2014-01-12 21:</a:t>
              </a:r>
              <a:r>
                <a:rPr lang="en-US" sz="1600" b="1" dirty="0"/>
                <a:t>5</a:t>
              </a:r>
              <a:r>
                <a:rPr lang="en-US" sz="1600" b="1" dirty="0" smtClean="0"/>
                <a:t>4 UTC</a:t>
              </a:r>
              <a:endParaRPr lang="en-US" sz="1600" b="1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358719" y="2150916"/>
              <a:ext cx="874358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Banks Is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312131" y="2093074"/>
              <a:ext cx="874358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Banks Is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470842" y="3259723"/>
              <a:ext cx="109517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Pt. Barrow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32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715760"/>
            <a:chOff x="0" y="0"/>
            <a:chExt cx="9144000" cy="6715760"/>
          </a:xfrm>
        </p:grpSpPr>
        <p:pic>
          <p:nvPicPr>
            <p:cNvPr id="2" name="Picture 1" descr="Spring_2014.IceBridgePlan.IceTyp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9700"/>
              <a:ext cx="9144000" cy="657606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424831" y="0"/>
              <a:ext cx="42943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</a:rPr>
                <a:t>2014 Draft Sea Ice Flight Plan </a:t>
              </a:r>
            </a:p>
            <a:p>
              <a:pPr algn="ctr"/>
              <a:r>
                <a:rPr lang="en-US" sz="2400" b="1" dirty="0" smtClean="0">
                  <a:solidFill>
                    <a:schemeClr val="bg1"/>
                  </a:solidFill>
                </a:rPr>
                <a:t>Jan 2014 OSI-SAF Ice Type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23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6715760"/>
            <a:chOff x="0" y="0"/>
            <a:chExt cx="9144000" cy="6715760"/>
          </a:xfrm>
        </p:grpSpPr>
        <p:pic>
          <p:nvPicPr>
            <p:cNvPr id="2" name="Picture 1" descr="Spring_2014.IceBridgePlan.ACNFS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9700"/>
              <a:ext cx="9144000" cy="657606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182664" y="0"/>
              <a:ext cx="47786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2014 Draft Sea Ice Flight Plan</a:t>
              </a:r>
            </a:p>
            <a:p>
              <a:pPr algn="ctr"/>
              <a:r>
                <a:rPr lang="en-US" sz="2400" b="1" dirty="0" smtClean="0"/>
                <a:t>Jan 2014 ACNFS Ice Thickness</a:t>
              </a:r>
              <a:endParaRPr lang="en-US" sz="2400" b="1" dirty="0"/>
            </a:p>
          </p:txBody>
        </p:sp>
        <p:pic>
          <p:nvPicPr>
            <p:cNvPr id="6" name="Picture 5" descr="ARCu0.08_hi_2014011200_t000.Scal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81576"/>
              <a:ext cx="674387" cy="3134184"/>
            </a:xfrm>
            <a:prstGeom prst="rect">
              <a:avLst/>
            </a:prstGeom>
            <a:solidFill>
              <a:srgbClr val="FFFFFF"/>
            </a:solidFill>
          </p:spPr>
        </p:pic>
      </p:grpSp>
    </p:spTree>
    <p:extLst>
      <p:ext uri="{BB962C8B-B14F-4D97-AF65-F5344CB8AC3E}">
        <p14:creationId xmlns:p14="http://schemas.microsoft.com/office/powerpoint/2010/main" val="393232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7"/>
          <p:cNvGrpSpPr/>
          <p:nvPr/>
        </p:nvGrpSpPr>
        <p:grpSpPr>
          <a:xfrm>
            <a:off x="0" y="70555"/>
            <a:ext cx="9144000" cy="6645205"/>
            <a:chOff x="0" y="70555"/>
            <a:chExt cx="9144000" cy="6645205"/>
          </a:xfrm>
        </p:grpSpPr>
        <p:grpSp>
          <p:nvGrpSpPr>
            <p:cNvPr id="18" name="Group 15"/>
            <p:cNvGrpSpPr/>
            <p:nvPr/>
          </p:nvGrpSpPr>
          <p:grpSpPr>
            <a:xfrm>
              <a:off x="0" y="139700"/>
              <a:ext cx="9144000" cy="6576060"/>
              <a:chOff x="0" y="139700"/>
              <a:chExt cx="9144000" cy="6576060"/>
            </a:xfrm>
          </p:grpSpPr>
          <p:pic>
            <p:nvPicPr>
              <p:cNvPr id="2" name="Picture 1" descr="Spring_2014.IceBridgePlan.jp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39700"/>
                <a:ext cx="9144000" cy="6576060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3485446" y="2270667"/>
                <a:ext cx="352778" cy="338554"/>
              </a:xfrm>
              <a:prstGeom prst="rect">
                <a:avLst/>
              </a:prstGeom>
              <a:solidFill>
                <a:srgbClr val="FFFFFF">
                  <a:alpha val="49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en-US" sz="1600" b="1" dirty="0" smtClean="0">
                    <a:solidFill>
                      <a:prstClr val="black"/>
                    </a:solidFill>
                  </a:rPr>
                  <a:t>1</a:t>
                </a:r>
                <a:endParaRPr lang="en-US" sz="1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2020835" y="4079637"/>
                <a:ext cx="352778" cy="338554"/>
              </a:xfrm>
              <a:prstGeom prst="rect">
                <a:avLst/>
              </a:prstGeom>
              <a:solidFill>
                <a:srgbClr val="FFFFFF">
                  <a:alpha val="49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en-US" sz="1600" b="1" dirty="0">
                    <a:solidFill>
                      <a:prstClr val="black"/>
                    </a:solidFill>
                  </a:rPr>
                  <a:t>2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8026966" y="3059668"/>
                <a:ext cx="431234" cy="338554"/>
              </a:xfrm>
              <a:prstGeom prst="rect">
                <a:avLst/>
              </a:prstGeom>
              <a:solidFill>
                <a:srgbClr val="FFFFFF">
                  <a:alpha val="49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en-US" sz="1600" b="1" dirty="0" smtClean="0">
                    <a:solidFill>
                      <a:prstClr val="black"/>
                    </a:solidFill>
                  </a:rPr>
                  <a:t>3*</a:t>
                </a:r>
                <a:endParaRPr lang="en-US" sz="1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458006" y="3560987"/>
                <a:ext cx="352778" cy="338554"/>
              </a:xfrm>
              <a:prstGeom prst="rect">
                <a:avLst/>
              </a:prstGeom>
              <a:solidFill>
                <a:srgbClr val="FFFFFF">
                  <a:alpha val="49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en-US" sz="1600" b="1" dirty="0" smtClean="0">
                    <a:solidFill>
                      <a:prstClr val="black"/>
                    </a:solidFill>
                  </a:rPr>
                  <a:t>4</a:t>
                </a:r>
                <a:endParaRPr lang="en-US" sz="1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5690166" y="2455333"/>
                <a:ext cx="352778" cy="338554"/>
              </a:xfrm>
              <a:prstGeom prst="rect">
                <a:avLst/>
              </a:prstGeom>
              <a:solidFill>
                <a:srgbClr val="FFFFFF">
                  <a:alpha val="49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en-US" sz="1600" b="1" dirty="0">
                    <a:solidFill>
                      <a:prstClr val="black"/>
                    </a:solidFill>
                  </a:rPr>
                  <a:t>5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928962" y="3059668"/>
                <a:ext cx="471838" cy="338554"/>
              </a:xfrm>
              <a:prstGeom prst="rect">
                <a:avLst/>
              </a:prstGeom>
              <a:solidFill>
                <a:srgbClr val="FFFFFF">
                  <a:alpha val="49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en-US" sz="1600" b="1" dirty="0" smtClean="0">
                    <a:solidFill>
                      <a:prstClr val="black"/>
                    </a:solidFill>
                  </a:rPr>
                  <a:t>6*</a:t>
                </a:r>
                <a:endParaRPr lang="en-US" sz="1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065917" y="1901335"/>
                <a:ext cx="352778" cy="338554"/>
              </a:xfrm>
              <a:prstGeom prst="rect">
                <a:avLst/>
              </a:prstGeom>
              <a:solidFill>
                <a:srgbClr val="FFFFFF">
                  <a:alpha val="49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en-US" sz="1600" b="1" dirty="0">
                    <a:solidFill>
                      <a:prstClr val="black"/>
                    </a:solidFill>
                  </a:rPr>
                  <a:t>7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373130" y="2969575"/>
                <a:ext cx="352778" cy="338554"/>
              </a:xfrm>
              <a:prstGeom prst="rect">
                <a:avLst/>
              </a:prstGeom>
              <a:solidFill>
                <a:srgbClr val="FFFFFF">
                  <a:alpha val="49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en-US" sz="1600" b="1" dirty="0" smtClean="0">
                    <a:solidFill>
                      <a:prstClr val="black"/>
                    </a:solidFill>
                  </a:rPr>
                  <a:t>8</a:t>
                </a:r>
                <a:endParaRPr lang="en-US" sz="1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619980" y="1548886"/>
                <a:ext cx="352778" cy="338554"/>
              </a:xfrm>
              <a:prstGeom prst="rect">
                <a:avLst/>
              </a:prstGeom>
              <a:solidFill>
                <a:srgbClr val="FFFFFF">
                  <a:alpha val="49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en-US" sz="1600" b="1" dirty="0" smtClean="0">
                    <a:solidFill>
                      <a:prstClr val="black"/>
                    </a:solidFill>
                  </a:rPr>
                  <a:t>9</a:t>
                </a:r>
                <a:endParaRPr lang="en-US" sz="1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934437" y="2637484"/>
                <a:ext cx="510585" cy="338554"/>
              </a:xfrm>
              <a:prstGeom prst="rect">
                <a:avLst/>
              </a:prstGeom>
              <a:solidFill>
                <a:srgbClr val="FFFFFF">
                  <a:alpha val="49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en-US" sz="1600" b="1" dirty="0" smtClean="0">
                    <a:solidFill>
                      <a:prstClr val="black"/>
                    </a:solidFill>
                  </a:rPr>
                  <a:t>10</a:t>
                </a:r>
                <a:endParaRPr lang="en-US" sz="1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946837" y="3549323"/>
                <a:ext cx="510585" cy="338554"/>
              </a:xfrm>
              <a:prstGeom prst="rect">
                <a:avLst/>
              </a:prstGeom>
              <a:solidFill>
                <a:srgbClr val="FFFFFF">
                  <a:alpha val="49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en-US" sz="1600" b="1" dirty="0" smtClean="0">
                    <a:solidFill>
                      <a:prstClr val="black"/>
                    </a:solidFill>
                  </a:rPr>
                  <a:t>11*</a:t>
                </a:r>
                <a:endParaRPr lang="en-US" sz="1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423852" y="3733989"/>
                <a:ext cx="510585" cy="338554"/>
              </a:xfrm>
              <a:prstGeom prst="rect">
                <a:avLst/>
              </a:prstGeom>
              <a:solidFill>
                <a:srgbClr val="FFFFFF">
                  <a:alpha val="49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en-US" sz="1600" b="1" dirty="0" smtClean="0">
                    <a:solidFill>
                      <a:prstClr val="black"/>
                    </a:solidFill>
                  </a:rPr>
                  <a:t>12</a:t>
                </a:r>
                <a:endParaRPr lang="en-US" sz="1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375495" y="3440027"/>
                <a:ext cx="510585" cy="338554"/>
              </a:xfrm>
              <a:prstGeom prst="rect">
                <a:avLst/>
              </a:prstGeom>
              <a:solidFill>
                <a:srgbClr val="FFFFFF">
                  <a:alpha val="49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en-US" sz="1600" b="1" dirty="0" smtClean="0">
                    <a:solidFill>
                      <a:srgbClr val="00FFFF"/>
                    </a:solidFill>
                  </a:rPr>
                  <a:t>13</a:t>
                </a:r>
                <a:endParaRPr lang="en-US" sz="1600" b="1" dirty="0">
                  <a:solidFill>
                    <a:srgbClr val="00FFFF"/>
                  </a:solidFill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2320804" y="70555"/>
              <a:ext cx="44823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2800" b="1" dirty="0" smtClean="0">
                  <a:solidFill>
                    <a:prstClr val="white"/>
                  </a:solidFill>
                </a:rPr>
                <a:t>2014 Draft Sea Ice Flight Plan</a:t>
              </a:r>
              <a:endParaRPr lang="en-US" sz="2800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860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0" y="36127"/>
            <a:ext cx="9144000" cy="6679633"/>
            <a:chOff x="0" y="36127"/>
            <a:chExt cx="9144000" cy="6679633"/>
          </a:xfrm>
        </p:grpSpPr>
        <p:pic>
          <p:nvPicPr>
            <p:cNvPr id="3" name="Picture 2" descr="Spring_2014.IceBridgePlan.Blakc.CS2-SIT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9700"/>
              <a:ext cx="9144000" cy="657606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107304" y="36127"/>
              <a:ext cx="60366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prstClr val="black"/>
                  </a:solidFill>
                </a:rPr>
                <a:t>2014 Draft Sea Ice Flight Plan</a:t>
              </a:r>
            </a:p>
            <a:p>
              <a:pPr algn="ctr"/>
              <a:r>
                <a:rPr lang="en-US" sz="2400" b="1" dirty="0" smtClean="0">
                  <a:solidFill>
                    <a:prstClr val="black"/>
                  </a:solidFill>
                </a:rPr>
                <a:t>Mar 2013 CryoSat-2 Ice Thickness (AWI)</a:t>
              </a:r>
              <a:endParaRPr lang="en-US" sz="2400" b="1" dirty="0">
                <a:solidFill>
                  <a:prstClr val="black"/>
                </a:solidFill>
              </a:endParaRPr>
            </a:p>
          </p:txBody>
        </p:sp>
        <p:pic>
          <p:nvPicPr>
            <p:cNvPr id="6" name="Picture 5" descr="ARCu0.08_hi_2014011200_t000.Scal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81576"/>
              <a:ext cx="674387" cy="3134184"/>
            </a:xfrm>
            <a:prstGeom prst="rect">
              <a:avLst/>
            </a:prstGeom>
            <a:solidFill>
              <a:srgbClr val="FFFFFF"/>
            </a:solidFill>
          </p:spPr>
        </p:pic>
      </p:grpSp>
    </p:spTree>
    <p:extLst>
      <p:ext uri="{BB962C8B-B14F-4D97-AF65-F5344CB8AC3E}">
        <p14:creationId xmlns:p14="http://schemas.microsoft.com/office/powerpoint/2010/main" val="185979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2832024"/>
              </p:ext>
            </p:extLst>
          </p:nvPr>
        </p:nvGraphicFramePr>
        <p:xfrm>
          <a:off x="228600" y="914400"/>
          <a:ext cx="8705461" cy="546522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209800"/>
                <a:gridCol w="1295400"/>
                <a:gridCol w="838200"/>
                <a:gridCol w="1130031"/>
                <a:gridCol w="1241500"/>
                <a:gridCol w="1066800"/>
                <a:gridCol w="923730"/>
              </a:tblGrid>
              <a:tr h="419993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Name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Comments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Map</a:t>
                      </a:r>
                    </a:p>
                    <a:p>
                      <a:pPr algn="ctr"/>
                      <a:r>
                        <a:rPr lang="en-US" sz="1100" dirty="0" smtClean="0"/>
                        <a:t>Number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Base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Last flown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Priority</a:t>
                      </a:r>
                    </a:p>
                    <a:p>
                      <a:pPr algn="ctr"/>
                      <a:r>
                        <a:rPr lang="en-US" sz="1100" dirty="0" smtClean="0"/>
                        <a:t>(2013)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Priority</a:t>
                      </a:r>
                    </a:p>
                    <a:p>
                      <a:pPr algn="ctr"/>
                      <a:r>
                        <a:rPr lang="en-US" sz="1100" dirty="0" smtClean="0"/>
                        <a:t>(2014)</a:t>
                      </a:r>
                      <a:endParaRPr lang="en-US" sz="1100" dirty="0"/>
                    </a:p>
                  </a:txBody>
                  <a:tcPr anchor="ctr"/>
                </a:tc>
              </a:tr>
              <a:tr h="35082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SIZRS </a:t>
                      </a:r>
                      <a:r>
                        <a:rPr lang="en-US" sz="1000" dirty="0" err="1" smtClean="0"/>
                        <a:t>ZigZag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NRL Barrow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Fairbanks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2013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M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anchor="ctr"/>
                </a:tc>
              </a:tr>
              <a:tr h="389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Eastern Beaufort Sea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 smtClean="0"/>
                        <a:t>CryoVEx</a:t>
                      </a:r>
                      <a:r>
                        <a:rPr lang="en-US" sz="1000" baseline="0" dirty="0" smtClean="0"/>
                        <a:t> 2014/</a:t>
                      </a:r>
                    </a:p>
                    <a:p>
                      <a:pPr algn="ctr"/>
                      <a:r>
                        <a:rPr lang="en-US" sz="1000" baseline="0" dirty="0" smtClean="0"/>
                        <a:t>ONR MIZ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15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Fairbanks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2103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H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anchor="ctr"/>
                </a:tc>
              </a:tr>
              <a:tr h="35082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Beaufort-Chukchi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Diamond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13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Fairbanks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2013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H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anchor="ctr"/>
                </a:tc>
              </a:tr>
              <a:tr h="35082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South Basin Transect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Fairbanks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2013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H*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/>
                    </a:p>
                  </a:txBody>
                  <a:tcPr anchor="ctr"/>
                </a:tc>
              </a:tr>
              <a:tr h="35082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Central</a:t>
                      </a:r>
                      <a:r>
                        <a:rPr lang="en-US" sz="1000" baseline="0" dirty="0" smtClean="0"/>
                        <a:t> Beaufort </a:t>
                      </a:r>
                      <a:r>
                        <a:rPr lang="en-US" sz="1000" baseline="0" dirty="0" err="1" smtClean="0"/>
                        <a:t>ZigZag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Fairbanks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new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anchor="ctr"/>
                </a:tc>
              </a:tr>
              <a:tr h="35082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Canada Basin South, QE Is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MEDEA (?)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12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Thule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2013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H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anchor="ctr"/>
                </a:tc>
              </a:tr>
              <a:tr h="35082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Canada Basin North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MEDEA (?)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11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Thule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2013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H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anchor="ctr"/>
                </a:tc>
              </a:tr>
              <a:tr h="35082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North Pole Transect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Thule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2013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H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anchor="ctr"/>
                </a:tc>
              </a:tr>
              <a:tr h="35082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Laxon Line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Thule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2013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H*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/>
                    </a:p>
                  </a:txBody>
                  <a:tcPr anchor="ctr"/>
                </a:tc>
              </a:tr>
              <a:tr h="35082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Clipped Conner Corridor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EC (?)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8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Thule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2012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M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anchor="ctr"/>
                </a:tc>
              </a:tr>
              <a:tr h="35082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Giles Gateway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Modified to extend eastward in </a:t>
                      </a:r>
                      <a:r>
                        <a:rPr lang="en-US" sz="800" dirty="0" err="1" smtClean="0"/>
                        <a:t>Fram</a:t>
                      </a:r>
                      <a:r>
                        <a:rPr lang="en-US" sz="800" dirty="0" smtClean="0"/>
                        <a:t> Strait</a:t>
                      </a:r>
                      <a:endParaRPr 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5a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Thule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bg1"/>
                          </a:solidFill>
                        </a:rPr>
                        <a:t>2102</a:t>
                      </a:r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M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anchor="ctr"/>
                </a:tc>
              </a:tr>
              <a:tr h="393180">
                <a:tc>
                  <a:txBody>
                    <a:bodyPr/>
                    <a:lstStyle/>
                    <a:p>
                      <a:r>
                        <a:rPr lang="en-US" sz="1000" baseline="0" dirty="0" err="1" smtClean="0"/>
                        <a:t>ZigZag</a:t>
                      </a:r>
                      <a:r>
                        <a:rPr lang="en-US" sz="1000" baseline="0" dirty="0" smtClean="0"/>
                        <a:t> East, </a:t>
                      </a:r>
                      <a:r>
                        <a:rPr lang="en-US" sz="1000" dirty="0" smtClean="0"/>
                        <a:t>Nares St</a:t>
                      </a:r>
                      <a:r>
                        <a:rPr lang="en-US" sz="1000" baseline="0" dirty="0" smtClean="0"/>
                        <a:t> 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 smtClean="0"/>
                        <a:t>CryoVEx</a:t>
                      </a:r>
                      <a:r>
                        <a:rPr lang="en-US" sz="900" dirty="0" smtClean="0"/>
                        <a:t> 2014/</a:t>
                      </a:r>
                    </a:p>
                    <a:p>
                      <a:pPr algn="ctr"/>
                      <a:r>
                        <a:rPr lang="en-US" sz="900" dirty="0" smtClean="0"/>
                        <a:t>Station Nord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4a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Thule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2013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H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anchor="ctr"/>
                </a:tc>
              </a:tr>
              <a:tr h="389994">
                <a:tc>
                  <a:txBody>
                    <a:bodyPr/>
                    <a:lstStyle/>
                    <a:p>
                      <a:r>
                        <a:rPr lang="en-US" sz="1000" dirty="0" err="1" smtClean="0"/>
                        <a:t>Cryosat</a:t>
                      </a:r>
                      <a:r>
                        <a:rPr lang="en-US" sz="1000" dirty="0" smtClean="0"/>
                        <a:t> </a:t>
                      </a:r>
                      <a:r>
                        <a:rPr lang="en-US" sz="1000" dirty="0" err="1" smtClean="0"/>
                        <a:t>underflight</a:t>
                      </a:r>
                      <a:r>
                        <a:rPr lang="en-US" sz="1000" dirty="0" smtClean="0"/>
                        <a:t> / </a:t>
                      </a:r>
                      <a:r>
                        <a:rPr lang="en-US" sz="1000" dirty="0" err="1" smtClean="0"/>
                        <a:t>Wingham</a:t>
                      </a:r>
                      <a:r>
                        <a:rPr lang="en-US" sz="1000" baseline="0" dirty="0" smtClean="0"/>
                        <a:t> Box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6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Thule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2013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H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anchor="ctr"/>
                </a:tc>
              </a:tr>
              <a:tr h="350826">
                <a:tc>
                  <a:txBody>
                    <a:bodyPr/>
                    <a:lstStyle/>
                    <a:p>
                      <a:r>
                        <a:rPr lang="en-US" sz="1000" dirty="0" err="1" smtClean="0"/>
                        <a:t>ZigZag</a:t>
                      </a:r>
                      <a:r>
                        <a:rPr lang="en-US" sz="1000" dirty="0" smtClean="0"/>
                        <a:t> West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Modified</a:t>
                      </a:r>
                      <a:endParaRPr 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Thule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2012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Not recommended</a:t>
                      </a:r>
                      <a:r>
                        <a:rPr lang="en-US" sz="800" baseline="0" dirty="0" smtClean="0"/>
                        <a:t> </a:t>
                      </a:r>
                    </a:p>
                    <a:p>
                      <a:pPr algn="ctr"/>
                      <a:r>
                        <a:rPr lang="en-US" sz="800" baseline="0" dirty="0" smtClean="0"/>
                        <a:t>in 2013</a:t>
                      </a:r>
                      <a:endParaRPr 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905000" y="304800"/>
            <a:ext cx="5036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en-US" b="1" dirty="0" smtClean="0">
                <a:solidFill>
                  <a:srgbClr val="FFFFFF"/>
                </a:solidFill>
              </a:rPr>
              <a:t>Recommended 2014 Arctic Sea Ice Missions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47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43425"/>
            <a:ext cx="9144000" cy="6372747"/>
            <a:chOff x="0" y="43425"/>
            <a:chExt cx="9144000" cy="6372747"/>
          </a:xfrm>
        </p:grpSpPr>
        <p:sp>
          <p:nvSpPr>
            <p:cNvPr id="2" name="TextBox 1"/>
            <p:cNvSpPr txBox="1"/>
            <p:nvPr/>
          </p:nvSpPr>
          <p:spPr>
            <a:xfrm>
              <a:off x="0" y="945444"/>
              <a:ext cx="9144000" cy="5470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en-US" dirty="0" smtClean="0"/>
                <a:t>Laxon Line, 2013 Repeat, from Thule</a:t>
              </a:r>
            </a:p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en-US" dirty="0" smtClean="0">
                  <a:solidFill>
                    <a:srgbClr val="3366FF"/>
                  </a:solidFill>
                </a:rPr>
                <a:t>South Basin Transect, 2013 Repeat, From Fairbanks</a:t>
              </a:r>
            </a:p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en-US" dirty="0" smtClean="0"/>
                <a:t>Giles Gateway, 2014 New, Modified </a:t>
              </a:r>
              <a:r>
                <a:rPr lang="en-US" dirty="0" err="1" smtClean="0"/>
                <a:t>Fram</a:t>
              </a:r>
              <a:r>
                <a:rPr lang="en-US" dirty="0" smtClean="0"/>
                <a:t> Gateway, from Thule</a:t>
              </a:r>
            </a:p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en-US" dirty="0" err="1" smtClean="0"/>
                <a:t>Zig</a:t>
              </a:r>
              <a:r>
                <a:rPr lang="en-US" dirty="0" smtClean="0"/>
                <a:t> </a:t>
              </a:r>
              <a:r>
                <a:rPr lang="en-US" dirty="0" err="1" smtClean="0"/>
                <a:t>Zag</a:t>
              </a:r>
              <a:r>
                <a:rPr lang="en-US" dirty="0" smtClean="0"/>
                <a:t> East, 2014 Modified to fly </a:t>
              </a:r>
              <a:r>
                <a:rPr lang="en-US" dirty="0" err="1" smtClean="0"/>
                <a:t>CryoVex</a:t>
              </a:r>
              <a:r>
                <a:rPr lang="en-US" dirty="0" smtClean="0"/>
                <a:t> C1 and C2 (Yellow €), from Thule</a:t>
              </a:r>
            </a:p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en-US" dirty="0" smtClean="0"/>
                <a:t>North Pole Transect, 2013 Repeat, From Thule</a:t>
              </a:r>
            </a:p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en-US" dirty="0" err="1" smtClean="0"/>
                <a:t>Zig</a:t>
              </a:r>
              <a:r>
                <a:rPr lang="en-US" dirty="0" smtClean="0"/>
                <a:t> </a:t>
              </a:r>
              <a:r>
                <a:rPr lang="en-US" dirty="0" err="1" smtClean="0"/>
                <a:t>Zag</a:t>
              </a:r>
              <a:r>
                <a:rPr lang="en-US" dirty="0" smtClean="0"/>
                <a:t> West, 2014 Modified, from Thule</a:t>
              </a:r>
            </a:p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en-US" dirty="0" smtClean="0"/>
                <a:t>Canada Basin North, 2013 Repeat, from Thule</a:t>
              </a:r>
            </a:p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en-US" dirty="0" smtClean="0"/>
                <a:t>Canada Basin South, 2013 Repeat, from Thule</a:t>
              </a:r>
            </a:p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en-US" dirty="0" smtClean="0">
                  <a:solidFill>
                    <a:srgbClr val="3366FF"/>
                  </a:solidFill>
                </a:rPr>
                <a:t>Beaufort Chukchi Diamond, 2013 Repeat, from Fairbanks</a:t>
              </a:r>
            </a:p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en-US" dirty="0" smtClean="0">
                  <a:solidFill>
                    <a:srgbClr val="3366FF"/>
                  </a:solidFill>
                </a:rPr>
                <a:t>SIZRS </a:t>
              </a:r>
              <a:r>
                <a:rPr lang="en-US" dirty="0" err="1" smtClean="0">
                  <a:solidFill>
                    <a:srgbClr val="3366FF"/>
                  </a:solidFill>
                </a:rPr>
                <a:t>Zig</a:t>
              </a:r>
              <a:r>
                <a:rPr lang="en-US" dirty="0" smtClean="0">
                  <a:solidFill>
                    <a:srgbClr val="3366FF"/>
                  </a:solidFill>
                </a:rPr>
                <a:t> </a:t>
              </a:r>
              <a:r>
                <a:rPr lang="en-US" dirty="0" err="1" smtClean="0">
                  <a:solidFill>
                    <a:srgbClr val="3366FF"/>
                  </a:solidFill>
                </a:rPr>
                <a:t>Zag</a:t>
              </a:r>
              <a:r>
                <a:rPr lang="en-US" dirty="0" smtClean="0">
                  <a:solidFill>
                    <a:srgbClr val="3366FF"/>
                  </a:solidFill>
                </a:rPr>
                <a:t>, 2014 Modified to fly NRL field sites (Green skiers), from Fairbanks</a:t>
              </a:r>
            </a:p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en-US" dirty="0" smtClean="0">
                  <a:solidFill>
                    <a:srgbClr val="3366FF"/>
                  </a:solidFill>
                </a:rPr>
                <a:t>Chukchi Borderland, 2014 New, from Fairbanks</a:t>
              </a:r>
            </a:p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en-US" dirty="0" smtClean="0">
                  <a:solidFill>
                    <a:srgbClr val="3366FF"/>
                  </a:solidFill>
                </a:rPr>
                <a:t>Beaufort Sea East, 2014 Modified to fly ONR MIZ ice camp (Blue ship), from Fairbanks </a:t>
              </a:r>
            </a:p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en-US" dirty="0" smtClean="0"/>
                <a:t>CryoSat-2 Under-flight, inside </a:t>
              </a:r>
              <a:r>
                <a:rPr lang="en-US" dirty="0" err="1" smtClean="0"/>
                <a:t>Wingham</a:t>
              </a:r>
              <a:r>
                <a:rPr lang="en-US" dirty="0" smtClean="0"/>
                <a:t> Box, dependent on orbit, from Thule (</a:t>
              </a:r>
              <a:r>
                <a:rPr lang="en-US" dirty="0" smtClean="0">
                  <a:solidFill>
                    <a:srgbClr val="00FFFF"/>
                  </a:solidFill>
                </a:rPr>
                <a:t>line in cyan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0" y="43425"/>
              <a:ext cx="91440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ln>
                    <a:solidFill>
                      <a:schemeClr val="bg2">
                        <a:lumMod val="60000"/>
                        <a:lumOff val="40000"/>
                      </a:schemeClr>
                    </a:solidFill>
                  </a:ln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IceBridge 2014 Arctic Sea Ice Draft Plan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23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ring_2014.IceBridgePlan.CC_GG_mod.Mix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"/>
            <a:ext cx="9144000" cy="65760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54415" y="139700"/>
            <a:ext cx="54351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FF00"/>
                </a:solidFill>
              </a:rPr>
              <a:t>Modifications/Additions:</a:t>
            </a:r>
          </a:p>
          <a:p>
            <a:pPr algn="ctr"/>
            <a:r>
              <a:rPr lang="en-US" sz="2200" b="1" dirty="0" smtClean="0">
                <a:solidFill>
                  <a:srgbClr val="FFFF00"/>
                </a:solidFill>
              </a:rPr>
              <a:t>Connor Corridor (</a:t>
            </a:r>
            <a:r>
              <a:rPr lang="en-US" sz="2200" b="1" dirty="0" err="1" smtClean="0">
                <a:solidFill>
                  <a:srgbClr val="FFFF00"/>
                </a:solidFill>
              </a:rPr>
              <a:t>Altika</a:t>
            </a:r>
            <a:r>
              <a:rPr lang="en-US" sz="2200" b="1" dirty="0" smtClean="0">
                <a:solidFill>
                  <a:srgbClr val="FFFF00"/>
                </a:solidFill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</a:rPr>
              <a:t>Underflight</a:t>
            </a:r>
            <a:r>
              <a:rPr lang="en-US" sz="2200" b="1" dirty="0" smtClean="0">
                <a:solidFill>
                  <a:srgbClr val="FFFF00"/>
                </a:solidFill>
              </a:rPr>
              <a:t>)</a:t>
            </a:r>
          </a:p>
          <a:p>
            <a:pPr algn="ctr"/>
            <a:r>
              <a:rPr lang="en-US" sz="2200" b="1" dirty="0" smtClean="0">
                <a:solidFill>
                  <a:srgbClr val="FFFF00"/>
                </a:solidFill>
              </a:rPr>
              <a:t>Giles Gateway B (Northward Modification)</a:t>
            </a:r>
            <a:endParaRPr lang="en-US" sz="2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87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35474"/>
            <a:ext cx="9144000" cy="6680286"/>
            <a:chOff x="0" y="35474"/>
            <a:chExt cx="9144000" cy="6680286"/>
          </a:xfrm>
        </p:grpSpPr>
        <p:pic>
          <p:nvPicPr>
            <p:cNvPr id="2" name="Picture 1" descr="Spring_2014.IceBridgePlan.CS2-SIT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9700"/>
              <a:ext cx="9144000" cy="657606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467554" y="35474"/>
              <a:ext cx="62512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2014 Draft Sea Ice Flight Plan</a:t>
              </a:r>
            </a:p>
            <a:p>
              <a:pPr algn="ctr"/>
              <a:r>
                <a:rPr lang="en-US" sz="2400" b="1" dirty="0" smtClean="0"/>
                <a:t>Mar 2013 CryoSat-2 Ice Thickness (AWI)</a:t>
              </a:r>
              <a:endParaRPr lang="en-US" sz="2400" b="1" dirty="0"/>
            </a:p>
          </p:txBody>
        </p:sp>
        <p:pic>
          <p:nvPicPr>
            <p:cNvPr id="6" name="Picture 5" descr="ARCu0.08_hi_2014011200_t000.Scal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81576"/>
              <a:ext cx="674387" cy="3134184"/>
            </a:xfrm>
            <a:prstGeom prst="rect">
              <a:avLst/>
            </a:prstGeom>
            <a:solidFill>
              <a:srgbClr val="FFFFFF"/>
            </a:solidFill>
          </p:spPr>
        </p:pic>
      </p:grpSp>
    </p:spTree>
    <p:extLst>
      <p:ext uri="{BB962C8B-B14F-4D97-AF65-F5344CB8AC3E}">
        <p14:creationId xmlns:p14="http://schemas.microsoft.com/office/powerpoint/2010/main" val="393232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715760"/>
            <a:chOff x="0" y="0"/>
            <a:chExt cx="9144000" cy="6715760"/>
          </a:xfrm>
        </p:grpSpPr>
        <p:pic>
          <p:nvPicPr>
            <p:cNvPr id="4" name="Picture 3" descr="Spring_2014.IceBridgePlan.Black.ACNFS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9700"/>
              <a:ext cx="9144000" cy="657606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365329" y="0"/>
              <a:ext cx="47786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prstClr val="black"/>
                  </a:solidFill>
                </a:rPr>
                <a:t>2014 Draft Sea Ice Flight Plan</a:t>
              </a:r>
            </a:p>
            <a:p>
              <a:pPr algn="ctr"/>
              <a:r>
                <a:rPr lang="en-US" sz="2400" b="1" dirty="0" smtClean="0">
                  <a:solidFill>
                    <a:prstClr val="black"/>
                  </a:solidFill>
                </a:rPr>
                <a:t>Jan 2014 ACNFS Ice Thickness</a:t>
              </a:r>
              <a:endParaRPr lang="en-US" sz="2400" b="1" dirty="0">
                <a:solidFill>
                  <a:prstClr val="black"/>
                </a:solidFill>
              </a:endParaRPr>
            </a:p>
          </p:txBody>
        </p:sp>
        <p:pic>
          <p:nvPicPr>
            <p:cNvPr id="6" name="Picture 5" descr="ARCu0.08_hi_2014011200_t000.Scal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81576"/>
              <a:ext cx="674387" cy="3134184"/>
            </a:xfrm>
            <a:prstGeom prst="rect">
              <a:avLst/>
            </a:prstGeom>
            <a:solidFill>
              <a:srgbClr val="FFFFFF"/>
            </a:solidFill>
          </p:spPr>
        </p:pic>
      </p:grpSp>
      <p:pic>
        <p:nvPicPr>
          <p:cNvPr id="2" name="Picture 1" descr="NRL_Stennis.logo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440" y="5637644"/>
            <a:ext cx="665560" cy="69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05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4178</TotalTime>
  <Words>1391</Words>
  <Application>Microsoft Office PowerPoint</Application>
  <PresentationFormat>On-screen Show (4:3)</PresentationFormat>
  <Paragraphs>279</Paragraphs>
  <Slides>40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Office Theme</vt:lpstr>
      <vt:lpstr>1_Office Theme</vt:lpstr>
      <vt:lpstr>Perspective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Locations and logistics</vt:lpstr>
      <vt:lpstr>ONR MIZ Ice Camp</vt:lpstr>
      <vt:lpstr>ONR MIZ Ice Camp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NOAA Lab. for Satellite Altimetry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Sinead Farrell</dc:creator>
  <cp:lastModifiedBy>Hansen, Christy (GSFC-615.0)[SGT INC]</cp:lastModifiedBy>
  <cp:revision>78</cp:revision>
  <dcterms:created xsi:type="dcterms:W3CDTF">2014-01-10T21:08:57Z</dcterms:created>
  <dcterms:modified xsi:type="dcterms:W3CDTF">2014-01-29T12:55:31Z</dcterms:modified>
</cp:coreProperties>
</file>