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</p:sldMasterIdLst>
  <p:notesMasterIdLst>
    <p:notesMasterId r:id="rId18"/>
  </p:notesMasterIdLst>
  <p:sldIdLst>
    <p:sldId id="289" r:id="rId3"/>
    <p:sldId id="277" r:id="rId4"/>
    <p:sldId id="275" r:id="rId5"/>
    <p:sldId id="276" r:id="rId6"/>
    <p:sldId id="279" r:id="rId7"/>
    <p:sldId id="278" r:id="rId8"/>
    <p:sldId id="280" r:id="rId9"/>
    <p:sldId id="281" r:id="rId10"/>
    <p:sldId id="287" r:id="rId11"/>
    <p:sldId id="282" r:id="rId12"/>
    <p:sldId id="291" r:id="rId13"/>
    <p:sldId id="293" r:id="rId14"/>
    <p:sldId id="290" r:id="rId15"/>
    <p:sldId id="294" r:id="rId16"/>
    <p:sldId id="295" r:id="rId17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8" autoAdjust="0"/>
    <p:restoredTop sz="86387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236" y="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99499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2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2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176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5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176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02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1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2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975360"/>
            <a:ext cx="3142827" cy="58521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47" y="975360"/>
            <a:ext cx="9211733" cy="58521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164" indent="0" algn="ctr">
              <a:buNone/>
              <a:defRPr/>
            </a:lvl2pPr>
            <a:lvl3pPr marL="1300326" indent="0" algn="ctr">
              <a:buNone/>
              <a:defRPr/>
            </a:lvl3pPr>
            <a:lvl4pPr marL="1950490" indent="0" algn="ctr">
              <a:buNone/>
              <a:defRPr/>
            </a:lvl4pPr>
            <a:lvl5pPr marL="2600653" indent="0" algn="ctr">
              <a:buNone/>
              <a:defRPr/>
            </a:lvl5pPr>
            <a:lvl6pPr marL="3250816" indent="0" algn="ctr">
              <a:buNone/>
              <a:defRPr/>
            </a:lvl6pPr>
            <a:lvl7pPr marL="3900981" indent="0" algn="ctr">
              <a:buNone/>
              <a:defRPr/>
            </a:lvl7pPr>
            <a:lvl8pPr marL="4551142" indent="0" algn="ctr">
              <a:buNone/>
              <a:defRPr/>
            </a:lvl8pPr>
            <a:lvl9pPr marL="52013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64" indent="0">
              <a:buNone/>
              <a:defRPr sz="2600"/>
            </a:lvl2pPr>
            <a:lvl3pPr marL="1300326" indent="0">
              <a:buNone/>
              <a:defRPr sz="2300"/>
            </a:lvl3pPr>
            <a:lvl4pPr marL="1950490" indent="0">
              <a:buNone/>
              <a:defRPr sz="2000"/>
            </a:lvl4pPr>
            <a:lvl5pPr marL="2600653" indent="0">
              <a:buNone/>
              <a:defRPr sz="2000"/>
            </a:lvl5pPr>
            <a:lvl6pPr marL="3250816" indent="0">
              <a:buNone/>
              <a:defRPr sz="2000"/>
            </a:lvl6pPr>
            <a:lvl7pPr marL="3900981" indent="0">
              <a:buNone/>
              <a:defRPr sz="2000"/>
            </a:lvl7pPr>
            <a:lvl8pPr marL="4551142" indent="0">
              <a:buNone/>
              <a:defRPr sz="2000"/>
            </a:lvl8pPr>
            <a:lvl9pPr marL="5201307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5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124569"/>
            <a:ext cx="5743787" cy="611180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124569"/>
            <a:ext cx="5743787" cy="611180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3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24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6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6"/>
            <a:ext cx="2926080" cy="78457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6"/>
            <a:ext cx="8561493" cy="78457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7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124569"/>
            <a:ext cx="5743787" cy="6111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124573"/>
            <a:ext cx="5743787" cy="29463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287716"/>
            <a:ext cx="5743787" cy="29486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/>
            </a:lvl1pPr>
            <a:lvl2pPr marL="650230" indent="0">
              <a:buNone/>
              <a:defRPr sz="2560"/>
            </a:lvl2pPr>
            <a:lvl3pPr marL="1300460" indent="0">
              <a:buNone/>
              <a:defRPr sz="2276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  <a:lvl6pPr marL="3251149" indent="0">
              <a:buNone/>
              <a:defRPr sz="1991"/>
            </a:lvl6pPr>
            <a:lvl7pPr marL="3901379" indent="0">
              <a:buNone/>
              <a:defRPr sz="1991"/>
            </a:lvl7pPr>
            <a:lvl8pPr marL="4551609" indent="0">
              <a:buNone/>
              <a:defRPr sz="1991"/>
            </a:lvl8pPr>
            <a:lvl9pPr marL="5201839" indent="0">
              <a:buNone/>
              <a:defRPr sz="19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3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747" y="2709333"/>
            <a:ext cx="6177280" cy="411818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709333"/>
            <a:ext cx="6177280" cy="4118187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08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3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2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216747" y="975360"/>
            <a:ext cx="1257130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747" y="2709333"/>
            <a:ext cx="12571307" cy="41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pic>
        <p:nvPicPr>
          <p:cNvPr id="1028" name="Picture 4" descr="2011_AcademicPresentation_Template-01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74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bg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58">
          <a:solidFill>
            <a:schemeClr val="bg1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650230" algn="ctr" rtl="0" fontAlgn="base">
        <a:spcBef>
          <a:spcPct val="0"/>
        </a:spcBef>
        <a:spcAft>
          <a:spcPct val="0"/>
        </a:spcAft>
        <a:defRPr sz="6258">
          <a:solidFill>
            <a:schemeClr val="bg1"/>
          </a:solidFill>
          <a:latin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258">
          <a:solidFill>
            <a:schemeClr val="bg1"/>
          </a:solidFill>
          <a:latin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258">
          <a:solidFill>
            <a:schemeClr val="bg1"/>
          </a:solidFill>
          <a:latin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258">
          <a:solidFill>
            <a:schemeClr val="bg1"/>
          </a:solidFill>
          <a:latin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551">
          <a:solidFill>
            <a:schemeClr val="bg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3982">
          <a:solidFill>
            <a:schemeClr val="bg1"/>
          </a:solidFill>
          <a:latin typeface="+mn-lt"/>
          <a:ea typeface="ＭＳ Ｐゴシック" pitchFamily="-112" charset="-128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13">
          <a:solidFill>
            <a:schemeClr val="bg1"/>
          </a:solidFill>
          <a:latin typeface="+mn-lt"/>
          <a:ea typeface="ＭＳ Ｐゴシック" pitchFamily="-112" charset="-128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44">
          <a:solidFill>
            <a:schemeClr val="bg1"/>
          </a:solidFill>
          <a:latin typeface="+mn-lt"/>
          <a:ea typeface="ＭＳ Ｐゴシック" pitchFamily="-112" charset="-128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  <a:ea typeface="ＭＳ Ｐゴシック" pitchFamily="-112" charset="-128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4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390596"/>
            <a:ext cx="1170432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2" tIns="65017" rIns="130032" bIns="65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124569"/>
            <a:ext cx="11704320" cy="611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9200" y="9401387"/>
            <a:ext cx="1733973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32" tIns="65017" rIns="130032" bIns="65017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chemeClr val="bg1"/>
                </a:solidFill>
                <a:latin typeface="Arial" pitchFamily="-112" charset="0"/>
              </a:defRPr>
            </a:lvl1pPr>
          </a:lstStyle>
          <a:p>
            <a:pPr defTabSz="914400" rtl="0" fontAlgn="base">
              <a:spcBef>
                <a:spcPct val="0"/>
              </a:spcBef>
              <a:spcAft>
                <a:spcPct val="0"/>
              </a:spcAft>
              <a:defRPr/>
            </a:pPr>
            <a:fld id="{59ADDE7B-1BDD-1E40-A718-22E94E3E55EE}" type="slidenum">
              <a:rPr lang="en-US" kern="1200">
                <a:solidFill>
                  <a:srgbClr val="FFFFFF"/>
                </a:solidFill>
              </a:rPr>
              <a:pPr defTabSz="914400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kern="1200">
                <a:solidFill>
                  <a:srgbClr val="FFFFFF"/>
                </a:solidFill>
              </a:rPr>
              <a:t> of XX</a:t>
            </a:r>
          </a:p>
        </p:txBody>
      </p:sp>
      <p:pic>
        <p:nvPicPr>
          <p:cNvPr id="13317" name="Picture 6" descr="2011_AcademicPresentation_Template-02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373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650164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1300326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950490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2600653" algn="ctr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87623" indent="-487623" algn="l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1056515" indent="-406354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pitchFamily="-112" charset="-128"/>
        </a:defRPr>
      </a:lvl2pPr>
      <a:lvl3pPr marL="1625408" indent="-32508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ＭＳ Ｐゴシック" pitchFamily="-112" charset="-128"/>
        </a:defRPr>
      </a:lvl3pPr>
      <a:lvl4pPr marL="2275571" indent="-32508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4pPr>
      <a:lvl5pPr marL="2925736" indent="-325081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ＭＳ Ｐゴシック" pitchFamily="-112" charset="-128"/>
        </a:defRPr>
      </a:lvl5pPr>
      <a:lvl6pPr marL="3575899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4226062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4876226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5526388" indent="-325081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75360" y="969318"/>
            <a:ext cx="11054080" cy="2090702"/>
          </a:xfrm>
        </p:spPr>
        <p:txBody>
          <a:bodyPr/>
          <a:lstStyle/>
          <a:p>
            <a:r>
              <a:rPr lang="en-US" dirty="0" err="1" smtClean="0"/>
              <a:t>CReSIS</a:t>
            </a:r>
            <a:r>
              <a:rPr lang="en-US" dirty="0" smtClean="0"/>
              <a:t> Radar Modifications</a:t>
            </a:r>
            <a:br>
              <a:rPr lang="en-US" dirty="0" smtClean="0"/>
            </a:br>
            <a:r>
              <a:rPr lang="en-US" dirty="0" smtClean="0"/>
              <a:t>Spring 2017 and future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70416" y="3402026"/>
            <a:ext cx="9103360" cy="2492587"/>
          </a:xfrm>
        </p:spPr>
        <p:txBody>
          <a:bodyPr/>
          <a:lstStyle/>
          <a:p>
            <a:r>
              <a:rPr lang="en-US" dirty="0" smtClean="0"/>
              <a:t>OIB Science Team Meeting</a:t>
            </a:r>
          </a:p>
          <a:p>
            <a:r>
              <a:rPr lang="en-US" dirty="0"/>
              <a:t>Jan 2017 GSFC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50240" y="223169"/>
            <a:ext cx="11704320" cy="987443"/>
          </a:xfrm>
        </p:spPr>
        <p:txBody>
          <a:bodyPr/>
          <a:lstStyle/>
          <a:p>
            <a:r>
              <a:rPr lang="en-US" altLang="en-US" dirty="0" smtClean="0"/>
              <a:t>Snow and Ku-Band Radars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8" y="4872222"/>
            <a:ext cx="7780302" cy="30321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02" y="1210611"/>
            <a:ext cx="4579425" cy="307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94" y="4473421"/>
            <a:ext cx="4626063" cy="308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49011" y="1244792"/>
            <a:ext cx="9304081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800" b="1" dirty="0" smtClean="0"/>
              <a:t>Limitations (Current Systems).</a:t>
            </a:r>
            <a:endParaRPr lang="en-US" altLang="en-US" sz="2000" b="1" dirty="0" smtClean="0"/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Two independent systems (2-8GHz) &amp; (12-18GHz).</a:t>
            </a:r>
          </a:p>
          <a:p>
            <a:pPr lvl="2" algn="l">
              <a:spcBef>
                <a:spcPct val="0"/>
              </a:spcBef>
            </a:pPr>
            <a:r>
              <a:rPr lang="en-US" altLang="en-US" sz="1800" b="1" dirty="0" smtClean="0"/>
              <a:t>Difficult to combined to get better resolution.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Chirp Linearity and Bandwidth.</a:t>
            </a:r>
          </a:p>
          <a:p>
            <a:pPr lvl="2" algn="l">
              <a:spcBef>
                <a:spcPct val="0"/>
              </a:spcBef>
            </a:pPr>
            <a:r>
              <a:rPr lang="en-US" altLang="en-US" sz="1800" b="1" dirty="0" smtClean="0"/>
              <a:t>PLL and Multiplier Designs.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err="1" smtClean="0"/>
              <a:t>Nyquist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Zones, Sampling Rate, Data Rate.</a:t>
            </a:r>
          </a:p>
          <a:p>
            <a:pPr lvl="2" algn="l">
              <a:spcBef>
                <a:spcPct val="0"/>
              </a:spcBef>
            </a:pPr>
            <a:r>
              <a:rPr lang="en-US" altLang="en-US" sz="1800" b="1" dirty="0" smtClean="0"/>
              <a:t>Data rates were too high w.r.t. usable range window.</a:t>
            </a:r>
          </a:p>
          <a:p>
            <a:pPr lvl="2" algn="l">
              <a:spcBef>
                <a:spcPct val="0"/>
              </a:spcBef>
            </a:pPr>
            <a:r>
              <a:rPr lang="en-US" altLang="en-US" sz="1800" b="1" dirty="0" smtClean="0"/>
              <a:t>Crossing </a:t>
            </a:r>
            <a:r>
              <a:rPr lang="en-US" altLang="en-US" sz="1800" b="1" dirty="0" err="1" smtClean="0"/>
              <a:t>Nyquist</a:t>
            </a:r>
            <a:r>
              <a:rPr lang="en-US" altLang="en-US" sz="1800" b="1" dirty="0" smtClean="0"/>
              <a:t> Zones would interrupt data quality.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DDC was a partial solution (introduced problems).</a:t>
            </a:r>
          </a:p>
          <a:p>
            <a:pPr lvl="2" algn="l">
              <a:spcBef>
                <a:spcPct val="0"/>
              </a:spcBef>
            </a:pPr>
            <a:r>
              <a:rPr lang="en-US" altLang="en-US" sz="1800" b="1" dirty="0" smtClean="0"/>
              <a:t>Deconvolution was more difficult.</a:t>
            </a:r>
          </a:p>
          <a:p>
            <a:pPr lvl="1" algn="l">
              <a:spcBef>
                <a:spcPct val="0"/>
              </a:spcBef>
            </a:pPr>
            <a:endParaRPr lang="en-US" altLang="en-US" b="1" dirty="0" smtClean="0"/>
          </a:p>
          <a:p>
            <a:pPr lvl="1" algn="l">
              <a:spcBef>
                <a:spcPct val="0"/>
              </a:spcBef>
            </a:pPr>
            <a:endParaRPr lang="en-US" altLang="en-US" b="1" dirty="0" smtClean="0"/>
          </a:p>
          <a:p>
            <a:pPr algn="l">
              <a:spcBef>
                <a:spcPct val="0"/>
              </a:spcBef>
            </a:pP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644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781381"/>
          </a:xfrm>
        </p:spPr>
        <p:txBody>
          <a:bodyPr/>
          <a:lstStyle/>
          <a:p>
            <a:r>
              <a:rPr lang="en-US" sz="4800" dirty="0" smtClean="0"/>
              <a:t>FMCW Systems: Current Architecture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38" y="1244366"/>
            <a:ext cx="12615004" cy="3404907"/>
          </a:xfrm>
        </p:spPr>
        <p:txBody>
          <a:bodyPr>
            <a:normAutofit/>
          </a:bodyPr>
          <a:lstStyle/>
          <a:p>
            <a:r>
              <a:rPr lang="en-US" b="1" dirty="0" smtClean="0"/>
              <a:t>Same </a:t>
            </a:r>
            <a:r>
              <a:rPr lang="en-US" b="1" dirty="0" err="1" smtClean="0"/>
              <a:t>Tx</a:t>
            </a:r>
            <a:r>
              <a:rPr lang="en-US" b="1" dirty="0" smtClean="0"/>
              <a:t> and Rx Reference Chirp.</a:t>
            </a:r>
          </a:p>
          <a:p>
            <a:pPr lvl="1"/>
            <a:r>
              <a:rPr lang="en-US" b="1" dirty="0" smtClean="0"/>
              <a:t>Cause for many of the limitations.</a:t>
            </a:r>
          </a:p>
          <a:p>
            <a:pPr lvl="1"/>
            <a:r>
              <a:rPr lang="en-US" b="1" dirty="0" smtClean="0"/>
              <a:t>Altitude changes causes larger IF frequencies.</a:t>
            </a:r>
          </a:p>
          <a:p>
            <a:pPr lvl="1"/>
            <a:r>
              <a:rPr lang="en-US" b="1" dirty="0" err="1" smtClean="0"/>
              <a:t>Nyquist</a:t>
            </a:r>
            <a:r>
              <a:rPr lang="en-US" b="1" dirty="0" smtClean="0"/>
              <a:t> Zones.</a:t>
            </a:r>
          </a:p>
          <a:p>
            <a:pPr lvl="1"/>
            <a:r>
              <a:rPr lang="en-US" b="1" dirty="0" smtClean="0"/>
              <a:t>Linearity errors become more obvious.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0" y="4563626"/>
            <a:ext cx="6921501" cy="3800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90" y="5108032"/>
            <a:ext cx="4187671" cy="29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3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167748"/>
          </a:xfrm>
        </p:spPr>
        <p:txBody>
          <a:bodyPr/>
          <a:lstStyle/>
          <a:p>
            <a:r>
              <a:rPr lang="en-US" sz="4800" dirty="0" smtClean="0"/>
              <a:t>FMCW Systems: New Architecture</a:t>
            </a:r>
            <a:br>
              <a:rPr lang="en-US" sz="4800" dirty="0" smtClean="0"/>
            </a:br>
            <a:r>
              <a:rPr lang="en-US" sz="2800" dirty="0" smtClean="0"/>
              <a:t>Global Hawk, New Chirp Generator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38" y="1566340"/>
            <a:ext cx="12615004" cy="3404907"/>
          </a:xfrm>
        </p:spPr>
        <p:txBody>
          <a:bodyPr>
            <a:normAutofit/>
          </a:bodyPr>
          <a:lstStyle/>
          <a:p>
            <a:r>
              <a:rPr lang="en-US" b="1" dirty="0" smtClean="0"/>
              <a:t>Different </a:t>
            </a:r>
            <a:r>
              <a:rPr lang="en-US" b="1" dirty="0" err="1" smtClean="0"/>
              <a:t>Tx</a:t>
            </a:r>
            <a:r>
              <a:rPr lang="en-US" b="1" dirty="0" smtClean="0"/>
              <a:t> and Rx Reference Chirp.</a:t>
            </a:r>
          </a:p>
          <a:p>
            <a:pPr lvl="1"/>
            <a:r>
              <a:rPr lang="en-US" b="1" dirty="0" smtClean="0"/>
              <a:t>Adjust Reference to the aircraft altitude.</a:t>
            </a:r>
          </a:p>
          <a:p>
            <a:pPr lvl="1"/>
            <a:r>
              <a:rPr lang="en-US" b="1" dirty="0" smtClean="0"/>
              <a:t>Results in a fixed IF signal.</a:t>
            </a:r>
          </a:p>
          <a:p>
            <a:pPr lvl="1"/>
            <a:r>
              <a:rPr lang="en-US" b="1" dirty="0" smtClean="0"/>
              <a:t>Spring 2017 will test the systems and functionality.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185" y="4528483"/>
            <a:ext cx="3806308" cy="35926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063" y="4607064"/>
            <a:ext cx="7004050" cy="38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2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50240" y="223169"/>
            <a:ext cx="11704320" cy="1566994"/>
          </a:xfrm>
        </p:spPr>
        <p:txBody>
          <a:bodyPr/>
          <a:lstStyle/>
          <a:p>
            <a:r>
              <a:rPr lang="en-US" altLang="en-US" sz="4800" dirty="0" smtClean="0"/>
              <a:t>2-18 GHz FMCW Radars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Two Hardware Systems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49012" y="1759942"/>
            <a:ext cx="1263970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>
              <a:spcBef>
                <a:spcPct val="0"/>
              </a:spcBef>
              <a:buNone/>
            </a:pPr>
            <a:r>
              <a:rPr lang="en-US" altLang="en-US" sz="2400" b="1" dirty="0" smtClean="0"/>
              <a:t>1. Direct Waveform </a:t>
            </a:r>
            <a:r>
              <a:rPr lang="en-US" altLang="en-US" sz="2400" b="1" dirty="0" smtClean="0"/>
              <a:t>Generator:</a:t>
            </a:r>
            <a:endParaRPr lang="en-US" altLang="en-US" sz="2400" b="1" dirty="0" smtClean="0"/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Directly Generate 2-18 GHz Chirp (multi-channel).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Use different Segments and Sequencing to adapt to altitude changes.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Elimination </a:t>
            </a:r>
            <a:r>
              <a:rPr lang="en-US" altLang="en-US" sz="2400" b="1" dirty="0" err="1" smtClean="0"/>
              <a:t>Nyquist</a:t>
            </a:r>
            <a:r>
              <a:rPr lang="en-US" altLang="en-US" sz="2400" b="1" dirty="0" smtClean="0"/>
              <a:t> Zones changes allows for near seamless surveying to high altitude measurements.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Other modes can be implemented.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In development, 2-18 GHz has been tested.</a:t>
            </a:r>
            <a:endParaRPr lang="en-US" altLang="en-US" sz="2400" b="1" dirty="0"/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Also working on a miniaturized RF section using packaged and wire-bonded components.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022" y="4870378"/>
            <a:ext cx="3298493" cy="3266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3532"/>
          <a:stretch/>
        </p:blipFill>
        <p:spPr>
          <a:xfrm>
            <a:off x="894941" y="5297716"/>
            <a:ext cx="3812473" cy="283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1193" y="4754467"/>
            <a:ext cx="3473767" cy="346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50240" y="223169"/>
            <a:ext cx="11704320" cy="1566994"/>
          </a:xfrm>
        </p:spPr>
        <p:txBody>
          <a:bodyPr/>
          <a:lstStyle/>
          <a:p>
            <a:r>
              <a:rPr lang="en-US" altLang="en-US" sz="4800" dirty="0" smtClean="0"/>
              <a:t>2-18 GHz FMCW Radars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Two Hardware Systems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61891" y="1790163"/>
            <a:ext cx="1263970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l">
              <a:spcBef>
                <a:spcPct val="0"/>
              </a:spcBef>
              <a:buNone/>
            </a:pPr>
            <a:r>
              <a:rPr lang="en-US" altLang="en-US" sz="2400" b="1" dirty="0" smtClean="0"/>
              <a:t>2. UAV GH System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Two Frequency Multiplier Systems.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Multi-channel receiver for array processing.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New bomb bay antenna structure (all systems).</a:t>
            </a:r>
          </a:p>
          <a:p>
            <a:pPr lvl="1" algn="l">
              <a:spcBef>
                <a:spcPct val="0"/>
              </a:spcBef>
            </a:pPr>
            <a:r>
              <a:rPr lang="en-US" altLang="en-US" sz="2400" b="1" dirty="0" smtClean="0"/>
              <a:t>Designed to accommodate previous horn antennas.</a:t>
            </a:r>
          </a:p>
          <a:p>
            <a:pPr lvl="2" algn="l">
              <a:spcBef>
                <a:spcPct val="0"/>
              </a:spcBef>
            </a:pPr>
            <a:r>
              <a:rPr lang="en-US" altLang="en-US" sz="2000" b="1" dirty="0" smtClean="0"/>
              <a:t>Revert back to previous configurations.</a:t>
            </a:r>
          </a:p>
          <a:p>
            <a:pPr lvl="1" algn="l">
              <a:spcBef>
                <a:spcPct val="0"/>
              </a:spcBef>
            </a:pPr>
            <a:endParaRPr lang="en-US" altLang="en-US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687" y="4334883"/>
            <a:ext cx="5802606" cy="37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1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22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advClick="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2"/>
          <p:cNvSpPr>
            <a:spLocks noGrp="1"/>
          </p:cNvSpPr>
          <p:nvPr>
            <p:ph type="title"/>
          </p:nvPr>
        </p:nvSpPr>
        <p:spPr>
          <a:xfrm>
            <a:off x="1527577" y="115805"/>
            <a:ext cx="10464800" cy="1422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8000" dirty="0" smtClean="0">
                <a:solidFill>
                  <a:schemeClr val="tx1"/>
                </a:solidFill>
              </a:rPr>
              <a:t>Radar Sounding/Imaging</a:t>
            </a:r>
            <a:endParaRPr sz="8000" dirty="0">
              <a:solidFill>
                <a:schemeClr val="tx1"/>
              </a:solidFill>
            </a:endParaRPr>
          </a:p>
        </p:txBody>
      </p:sp>
      <p:sp>
        <p:nvSpPr>
          <p:cNvPr id="4" name="Shape 53"/>
          <p:cNvSpPr txBox="1">
            <a:spLocks/>
          </p:cNvSpPr>
          <p:nvPr/>
        </p:nvSpPr>
        <p:spPr>
          <a:xfrm>
            <a:off x="1527577" y="1339625"/>
            <a:ext cx="10464800" cy="596240"/>
          </a:xfrm>
          <a:prstGeom prst="rect">
            <a:avLst/>
          </a:prstGeom>
        </p:spPr>
        <p:txBody>
          <a:bodyPr/>
          <a:lstStyle>
            <a:lvl1pPr marL="487623" indent="-48762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1056515" indent="-40635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625408" indent="-32508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2275571" indent="-32508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925736" indent="-3250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3575899" indent="-32508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226062" indent="-32508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876226" indent="-32508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526388" indent="-32508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mtClean="0"/>
              <a:t>Instruments operating from HF to Ka</a:t>
            </a:r>
            <a:endParaRPr lang="en-US" dirty="0"/>
          </a:p>
        </p:txBody>
      </p:sp>
      <p:pic>
        <p:nvPicPr>
          <p:cNvPr id="5" name="Picture 4" descr="20110419_01_372_135052_1ech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4293" y="2111772"/>
            <a:ext cx="5167435" cy="301836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6" r="5672"/>
          <a:stretch/>
        </p:blipFill>
        <p:spPr bwMode="auto">
          <a:xfrm>
            <a:off x="7173532" y="5231978"/>
            <a:ext cx="5831268" cy="302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F:\Our Files\Jorge\Work\bakup_field_03\TGRS_final\Instr_suite_paper_01262013\Accepted_revisions\Figures\Fig_1_firn_white_bg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97" t="5774" r="4472"/>
          <a:stretch>
            <a:fillRect/>
          </a:stretch>
        </p:blipFill>
        <p:spPr bwMode="auto">
          <a:xfrm>
            <a:off x="412124" y="2389596"/>
            <a:ext cx="6593983" cy="4621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31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Radar Sensors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extLst/>
          </p:nvPr>
        </p:nvGraphicFramePr>
        <p:xfrm>
          <a:off x="652499" y="1950720"/>
          <a:ext cx="11760763" cy="6354060"/>
        </p:xfrm>
        <a:graphic>
          <a:graphicData uri="http://schemas.openxmlformats.org/drawingml/2006/table">
            <a:tbl>
              <a:tblPr/>
              <a:tblGrid>
                <a:gridCol w="156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0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04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60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0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37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Instrument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Measurement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Freq./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Wavelength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BW/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Res.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Depth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Power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Altitude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Antenna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Installs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9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HF Sounder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Ice Thickness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Bistatic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14 MHz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35 MHz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10,20m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1/5 MHz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20 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 km?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50 W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1500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ft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Integrated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In-situ/UAS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9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MCoRDS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/I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Radar Depth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Sounder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Ice Thickness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Int. Layering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Bed Properties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195 MHz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1.5 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30 MHz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 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 km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800 W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30000 ft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Dipole Array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Wing Mount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Fuselage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Twin-Otter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P-3/DC-8/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C-130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9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UWB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Ice Thickness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Int. Layering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Bed Properties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150 to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600 MHz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.5-2 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450 MHz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30 cm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 km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800 W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10000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ft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Wing Mount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Fuselage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Basler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9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Accum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Radar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Internal Layering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Ice Thickness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750 MHz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40 cm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300 MHz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40 cm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300 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 W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20000 ft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Patch Array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Vivaldi Array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Twin-Otter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P-3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41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Snow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Radar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Snow Cover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Topography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Layering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 GHz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7.5 cm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 GHz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 cm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80 m 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200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mW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4000 ft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Horn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P-3/DC-8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Basler/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C-130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74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Ku-Band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Topography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Layering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15 GHz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 cm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 GHz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 cm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15 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200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mW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4000 ft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Horn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Twin-Otter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P-3/DC-8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Basler/C-130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9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Ka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-Band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Topography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35 GHz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~1cm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6 GHz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 cm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 m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200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mW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4000 </a:t>
                      </a: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ft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Horn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C-130</a:t>
                      </a:r>
                    </a:p>
                  </a:txBody>
                  <a:tcPr marL="130048" marR="0" marT="0" marB="0" anchor="ctr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301" name="TextBox 4"/>
          <p:cNvSpPr txBox="1">
            <a:spLocks noChangeArrowheads="1"/>
          </p:cNvSpPr>
          <p:nvPr/>
        </p:nvSpPr>
        <p:spPr bwMode="auto">
          <a:xfrm>
            <a:off x="654759" y="975360"/>
            <a:ext cx="11747218" cy="9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25" tIns="65013" rIns="130025" bIns="650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0046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kern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Radars that cover frequencies from 14 MHz to 38 GHz</a:t>
            </a:r>
          </a:p>
          <a:p>
            <a:pPr defTabSz="130046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kern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Investigate entire ice sheet </a:t>
            </a:r>
            <a:r>
              <a:rPr lang="en-US" altLang="en-US" sz="1700" b="1" i="1" u="sng" kern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at very fine resolution at the surface</a:t>
            </a:r>
            <a:r>
              <a:rPr lang="en-US" altLang="en-US" sz="1700" kern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and </a:t>
            </a:r>
          </a:p>
          <a:p>
            <a:pPr defTabSz="1300460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700" kern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progressing to </a:t>
            </a:r>
            <a:r>
              <a:rPr lang="en-US" altLang="en-US" sz="1700" b="1" i="1" u="sng" kern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coarser resolution with deeper sounding capabilities</a:t>
            </a:r>
            <a:r>
              <a:rPr lang="en-US" altLang="en-US" sz="2000" kern="12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29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14" descr="p3anten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0"/>
          <a:stretch>
            <a:fillRect/>
          </a:stretch>
        </p:blipFill>
        <p:spPr bwMode="auto">
          <a:xfrm>
            <a:off x="442525" y="1191948"/>
            <a:ext cx="6550703" cy="361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50240" y="373486"/>
            <a:ext cx="11704320" cy="1037402"/>
          </a:xfrm>
        </p:spPr>
        <p:txBody>
          <a:bodyPr/>
          <a:lstStyle/>
          <a:p>
            <a:r>
              <a:rPr lang="en-US" altLang="en-US" dirty="0" smtClean="0"/>
              <a:t>Original P-3 Installation</a:t>
            </a:r>
          </a:p>
        </p:txBody>
      </p:sp>
      <p:pic>
        <p:nvPicPr>
          <p:cNvPr id="11267" name="Content Placeholder 6" descr="20100428133405(8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245" y="1481070"/>
            <a:ext cx="5491484" cy="308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Content Placeholder 4" descr="20100428141022(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56" y="4751158"/>
            <a:ext cx="5496740" cy="309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141667" y="4958366"/>
            <a:ext cx="7331577" cy="3406794"/>
          </a:xfrm>
          <a:prstGeom prst="rect">
            <a:avLst/>
          </a:prstGeom>
        </p:spPr>
        <p:txBody>
          <a:bodyPr/>
          <a:lstStyle>
            <a:lvl1pPr marL="487623" indent="-48762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6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1056515" indent="-40635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4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625408" indent="-32508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2275571" indent="-32508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925736" indent="-3250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3575899" indent="-32508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226062" indent="-32508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876226" indent="-32508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526388" indent="-325081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sz="2400" b="1" dirty="0" smtClean="0"/>
              <a:t>First flown in Spring 2010.</a:t>
            </a:r>
          </a:p>
          <a:p>
            <a:pPr defTabSz="914400"/>
            <a:r>
              <a:rPr lang="en-US" sz="2400" b="1" dirty="0" smtClean="0"/>
              <a:t>Instrument configuration included </a:t>
            </a:r>
            <a:r>
              <a:rPr lang="en-US" sz="2400" b="1" dirty="0" err="1" smtClean="0"/>
              <a:t>MCoRDS</a:t>
            </a:r>
            <a:r>
              <a:rPr lang="en-US" sz="2400" b="1" dirty="0" smtClean="0"/>
              <a:t>/I, </a:t>
            </a:r>
            <a:r>
              <a:rPr lang="en-US" sz="2400" b="1" dirty="0" err="1" smtClean="0"/>
              <a:t>Accum</a:t>
            </a:r>
            <a:r>
              <a:rPr lang="en-US" sz="2400" b="1" dirty="0" smtClean="0"/>
              <a:t>, Snow, Ku Band Radars.</a:t>
            </a:r>
          </a:p>
          <a:p>
            <a:pPr defTabSz="914400"/>
            <a:r>
              <a:rPr lang="en-US" sz="2400" b="1" dirty="0" smtClean="0"/>
              <a:t>Improvements in sensitivity, power, and bandwidth since initial flight.</a:t>
            </a:r>
          </a:p>
          <a:p>
            <a:pPr defTabSz="914400"/>
            <a:r>
              <a:rPr lang="en-US" sz="2400" b="1" dirty="0" smtClean="0"/>
              <a:t>This seasons instruments involve major changes to </a:t>
            </a:r>
            <a:r>
              <a:rPr lang="en-US" sz="2400" b="1" dirty="0" err="1" smtClean="0"/>
              <a:t>Accum</a:t>
            </a:r>
            <a:r>
              <a:rPr lang="en-US" sz="2400" b="1" dirty="0" smtClean="0"/>
              <a:t> and FMCW systems and minor additions to </a:t>
            </a:r>
            <a:r>
              <a:rPr lang="en-US" sz="2400" b="1" dirty="0" err="1" smtClean="0"/>
              <a:t>MCoRDS</a:t>
            </a:r>
            <a:r>
              <a:rPr lang="en-US" sz="2400" b="1" dirty="0" smtClean="0"/>
              <a:t>/I.</a:t>
            </a:r>
          </a:p>
          <a:p>
            <a:pPr defTabSz="914400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17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77272"/>
            <a:ext cx="11704320" cy="1133342"/>
          </a:xfrm>
        </p:spPr>
        <p:txBody>
          <a:bodyPr/>
          <a:lstStyle/>
          <a:p>
            <a:r>
              <a:rPr lang="en-US" sz="4800" dirty="0"/>
              <a:t>3D </a:t>
            </a:r>
            <a:r>
              <a:rPr lang="en-US" sz="4800" dirty="0" smtClean="0"/>
              <a:t>Imaging: Progress</a:t>
            </a:r>
            <a:endParaRPr lang="en-US" sz="4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253055"/>
              </p:ext>
            </p:extLst>
          </p:nvPr>
        </p:nvGraphicFramePr>
        <p:xfrm>
          <a:off x="0" y="1371343"/>
          <a:ext cx="8672794" cy="242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Visio" r:id="rId4" imgW="13744634" imgH="3809970" progId="Visio.Drawing.15">
                  <p:embed/>
                </p:oleObj>
              </mc:Choice>
              <mc:Fallback>
                <p:oleObj name="Visio" r:id="rId4" imgW="13744634" imgH="3809970" progId="Visio.Drawing.15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343"/>
                        <a:ext cx="8672794" cy="2422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0" y="5425623"/>
            <a:ext cx="8466083" cy="2082314"/>
            <a:chOff x="16853068" y="3376708"/>
            <a:chExt cx="10640951" cy="23740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853068" y="3376708"/>
              <a:ext cx="3794776" cy="23740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25762" y="3412050"/>
              <a:ext cx="3503122" cy="233873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/>
            <a:srcRect b="939"/>
            <a:stretch/>
          </p:blipFill>
          <p:spPr>
            <a:xfrm>
              <a:off x="24306803" y="3412050"/>
              <a:ext cx="3187216" cy="233873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283780" y="3915205"/>
            <a:ext cx="76147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Above: results from 3 individual beams.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Below: Screen shot from quality control tools for 3D imaging.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Processing: Jordan Sprick, Sravya Athinarapu, Mohanad Al-Ibadi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Optimization and Computer Vision: David Crandall, Mingze Xu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91" b="7136"/>
          <a:stretch/>
        </p:blipFill>
        <p:spPr>
          <a:xfrm>
            <a:off x="8698552" y="1298896"/>
            <a:ext cx="3841310" cy="6898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105"/>
            <a:ext cx="11704320" cy="1320428"/>
          </a:xfrm>
        </p:spPr>
        <p:txBody>
          <a:bodyPr/>
          <a:lstStyle/>
          <a:p>
            <a:r>
              <a:rPr lang="en-US" sz="4800" dirty="0" smtClean="0"/>
              <a:t>3D Imaging: Observations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479199"/>
            <a:ext cx="5284519" cy="371683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Current 3D Efforts: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Automation of surface </a:t>
            </a:r>
            <a:r>
              <a:rPr lang="en-US" dirty="0" smtClean="0"/>
              <a:t>tracking and </a:t>
            </a:r>
            <a:r>
              <a:rPr lang="en-US" dirty="0" smtClean="0"/>
              <a:t>improving array </a:t>
            </a:r>
            <a:r>
              <a:rPr lang="en-US" dirty="0" smtClean="0"/>
              <a:t>processing </a:t>
            </a:r>
            <a:r>
              <a:rPr lang="en-US" dirty="0" smtClean="0"/>
              <a:t>algorithms.</a:t>
            </a:r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Wing flexure </a:t>
            </a:r>
            <a:r>
              <a:rPr lang="en-US" dirty="0" smtClean="0"/>
              <a:t>measurements.</a:t>
            </a:r>
            <a:endParaRPr lang="en-US" dirty="0" smtClean="0"/>
          </a:p>
          <a:p>
            <a:pPr marL="365760" indent="-365760">
              <a:buFont typeface="+mj-lt"/>
              <a:buAutoNum type="arabicPeriod"/>
            </a:pPr>
            <a:r>
              <a:rPr lang="en-US" dirty="0" smtClean="0"/>
              <a:t>Wideband array </a:t>
            </a:r>
            <a:r>
              <a:rPr lang="en-US" dirty="0" smtClean="0"/>
              <a:t>processing.</a:t>
            </a:r>
            <a:endParaRPr lang="en-US" dirty="0" smtClean="0"/>
          </a:p>
          <a:p>
            <a:pPr marL="365760" indent="-36576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2 and 3 are needed to take the best advantage of the three P-3 antenna arrays.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530" y="4752304"/>
            <a:ext cx="6271040" cy="3484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91" b="7136"/>
          <a:stretch/>
        </p:blipFill>
        <p:spPr>
          <a:xfrm>
            <a:off x="6630570" y="1337533"/>
            <a:ext cx="5883534" cy="6898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2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167748"/>
          </a:xfrm>
        </p:spPr>
        <p:txBody>
          <a:bodyPr/>
          <a:lstStyle/>
          <a:p>
            <a:r>
              <a:rPr lang="en-US" altLang="en-US" dirty="0" err="1" smtClean="0"/>
              <a:t>MCoRDS</a:t>
            </a:r>
            <a:r>
              <a:rPr lang="en-US" altLang="en-US" dirty="0" smtClean="0"/>
              <a:t>/I Modifications</a:t>
            </a:r>
          </a:p>
        </p:txBody>
      </p:sp>
      <p:pic>
        <p:nvPicPr>
          <p:cNvPr id="7172" name="Picture 20" descr="mc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674"/>
          <a:stretch>
            <a:fillRect/>
          </a:stretch>
        </p:blipFill>
        <p:spPr bwMode="auto">
          <a:xfrm>
            <a:off x="219323" y="1823015"/>
            <a:ext cx="6439054" cy="309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766" y="5113184"/>
            <a:ext cx="9713645" cy="293593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28833" y="1751527"/>
            <a:ext cx="5705341" cy="6484846"/>
          </a:xfrm>
        </p:spPr>
        <p:txBody>
          <a:bodyPr/>
          <a:lstStyle/>
          <a:p>
            <a:r>
              <a:rPr lang="en-US" sz="2800" b="1" dirty="0" smtClean="0"/>
              <a:t>Array element cross calibration shows additional movement other than measured attitude </a:t>
            </a:r>
            <a:r>
              <a:rPr lang="en-US" sz="2800" b="1" dirty="0" smtClean="0"/>
              <a:t>changes.</a:t>
            </a:r>
            <a:endParaRPr lang="en-US" sz="2800" b="1" dirty="0" smtClean="0"/>
          </a:p>
          <a:p>
            <a:r>
              <a:rPr lang="en-US" sz="2800" b="1" dirty="0" smtClean="0"/>
              <a:t>Wingtip GPS receivers to measure wing flexure.</a:t>
            </a:r>
          </a:p>
          <a:p>
            <a:r>
              <a:rPr lang="en-US" sz="2800" b="1" dirty="0" smtClean="0"/>
              <a:t>Increase PA outputs to approx. 500W per channel on the center array.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157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50240" y="112824"/>
            <a:ext cx="11704320" cy="1244436"/>
          </a:xfrm>
        </p:spPr>
        <p:txBody>
          <a:bodyPr/>
          <a:lstStyle/>
          <a:p>
            <a:r>
              <a:rPr lang="en-US" altLang="en-US" dirty="0" smtClean="0"/>
              <a:t>Accumulation Radar</a:t>
            </a:r>
          </a:p>
        </p:txBody>
      </p:sp>
      <p:pic>
        <p:nvPicPr>
          <p:cNvPr id="8196" name="Picture 57" descr="P10505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169" y="4269008"/>
            <a:ext cx="3454276" cy="39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6" descr="P10408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171" y="1357260"/>
            <a:ext cx="3445972" cy="272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4" y="4945487"/>
            <a:ext cx="7841456" cy="32430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149012" y="1244792"/>
            <a:ext cx="83252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 indent="-1714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2000" b="1" dirty="0" smtClean="0"/>
              <a:t>Limitations </a:t>
            </a:r>
            <a:r>
              <a:rPr lang="en-US" altLang="en-US" sz="2000" b="1" dirty="0" smtClean="0"/>
              <a:t>(Previous System</a:t>
            </a:r>
            <a:r>
              <a:rPr lang="en-US" altLang="en-US" sz="2000" b="1" dirty="0" smtClean="0"/>
              <a:t>).</a:t>
            </a:r>
            <a:endParaRPr lang="en-US" altLang="en-US" sz="2000" b="1" dirty="0" smtClean="0"/>
          </a:p>
          <a:p>
            <a:pPr lvl="1" algn="l">
              <a:spcBef>
                <a:spcPct val="0"/>
              </a:spcBef>
            </a:pPr>
            <a:r>
              <a:rPr lang="en-US" altLang="en-US" sz="2000" b="1" dirty="0" smtClean="0"/>
              <a:t>Limited Power Output ~10W total.</a:t>
            </a:r>
          </a:p>
          <a:p>
            <a:pPr lvl="1" algn="l">
              <a:spcBef>
                <a:spcPct val="0"/>
              </a:spcBef>
            </a:pPr>
            <a:r>
              <a:rPr lang="en-US" altLang="en-US" sz="2000" b="1" dirty="0" smtClean="0"/>
              <a:t>Record window limited achievable observation depth.</a:t>
            </a:r>
          </a:p>
          <a:p>
            <a:pPr lvl="1" algn="l">
              <a:spcBef>
                <a:spcPct val="0"/>
              </a:spcBef>
            </a:pPr>
            <a:r>
              <a:rPr lang="en-US" altLang="en-US" sz="2000" b="1" dirty="0" smtClean="0"/>
              <a:t>Single Waveform (~2us).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 smtClean="0"/>
              <a:t>C-130/NOAA P-3 used the new UWB </a:t>
            </a:r>
            <a:r>
              <a:rPr lang="en-US" altLang="en-US" sz="2000" b="1" dirty="0" smtClean="0"/>
              <a:t>System.</a:t>
            </a:r>
            <a:endParaRPr lang="en-US" altLang="en-US" sz="2000" b="1" dirty="0" smtClean="0"/>
          </a:p>
          <a:p>
            <a:pPr lvl="1" algn="l">
              <a:spcBef>
                <a:spcPct val="0"/>
              </a:spcBef>
            </a:pPr>
            <a:r>
              <a:rPr lang="en-US" altLang="en-US" sz="2000" b="1" dirty="0" smtClean="0"/>
              <a:t>Based on </a:t>
            </a:r>
            <a:r>
              <a:rPr lang="en-US" altLang="en-US" sz="2000" b="1" dirty="0" err="1" smtClean="0"/>
              <a:t>MCoRDS</a:t>
            </a:r>
            <a:r>
              <a:rPr lang="en-US" altLang="en-US" sz="2000" b="1" dirty="0" smtClean="0"/>
              <a:t> Design with increased bandwidth.</a:t>
            </a:r>
          </a:p>
          <a:p>
            <a:pPr lvl="1" algn="l">
              <a:spcBef>
                <a:spcPct val="0"/>
              </a:spcBef>
            </a:pPr>
            <a:r>
              <a:rPr lang="en-US" altLang="en-US" sz="2000" b="1" dirty="0" smtClean="0"/>
              <a:t>Has the necessary bandwidth: 150-450.</a:t>
            </a:r>
          </a:p>
          <a:p>
            <a:pPr algn="l">
              <a:spcBef>
                <a:spcPct val="0"/>
              </a:spcBef>
            </a:pPr>
            <a:r>
              <a:rPr lang="en-US" altLang="en-US" sz="2000" b="1" dirty="0" smtClean="0"/>
              <a:t>Modification for Spring </a:t>
            </a:r>
            <a:r>
              <a:rPr lang="en-US" altLang="en-US" sz="2000" b="1" dirty="0" smtClean="0"/>
              <a:t>2017.</a:t>
            </a:r>
            <a:endParaRPr lang="en-US" altLang="en-US" sz="2000" b="1" dirty="0" smtClean="0"/>
          </a:p>
          <a:p>
            <a:pPr lvl="1" algn="l">
              <a:spcBef>
                <a:spcPct val="0"/>
              </a:spcBef>
            </a:pPr>
            <a:r>
              <a:rPr lang="en-US" altLang="en-US" sz="2000" b="1" dirty="0" smtClean="0"/>
              <a:t>Use this hardware at the </a:t>
            </a:r>
            <a:r>
              <a:rPr lang="en-US" altLang="en-US" sz="2000" b="1" dirty="0" err="1" smtClean="0"/>
              <a:t>Accum</a:t>
            </a:r>
            <a:r>
              <a:rPr lang="en-US" altLang="en-US" sz="2000" b="1" dirty="0" smtClean="0"/>
              <a:t> frequencies (600-900 MHz).</a:t>
            </a:r>
          </a:p>
          <a:p>
            <a:pPr lvl="1" algn="l">
              <a:spcBef>
                <a:spcPct val="0"/>
              </a:spcBef>
            </a:pPr>
            <a:r>
              <a:rPr lang="en-US" altLang="en-US" sz="2000" b="1" dirty="0" smtClean="0"/>
              <a:t>Up to 50W output per channel and sufficient range window.</a:t>
            </a:r>
          </a:p>
          <a:p>
            <a:pPr lvl="1" algn="l">
              <a:spcBef>
                <a:spcPct val="0"/>
              </a:spcBef>
            </a:pPr>
            <a:r>
              <a:rPr lang="en-US" altLang="en-US" sz="2000" b="1" dirty="0" smtClean="0"/>
              <a:t>Multiple waveforms for near surface and deep sounding.</a:t>
            </a:r>
          </a:p>
          <a:p>
            <a:pPr lvl="1" algn="l">
              <a:spcBef>
                <a:spcPct val="0"/>
              </a:spcBef>
            </a:pPr>
            <a:r>
              <a:rPr lang="en-US" altLang="en-US" sz="2000" b="1" dirty="0" smtClean="0"/>
              <a:t>Independent receive elements for array processing.</a:t>
            </a:r>
          </a:p>
          <a:p>
            <a:pPr lvl="1" algn="l">
              <a:spcBef>
                <a:spcPct val="0"/>
              </a:spcBef>
            </a:pPr>
            <a:endParaRPr lang="en-US" altLang="en-US" sz="2000" b="1" dirty="0" smtClean="0"/>
          </a:p>
          <a:p>
            <a:pPr lvl="1" algn="l">
              <a:spcBef>
                <a:spcPct val="0"/>
              </a:spcBef>
            </a:pPr>
            <a:endParaRPr lang="en-US" altLang="en-US" sz="2000" b="1" dirty="0" smtClean="0"/>
          </a:p>
          <a:p>
            <a:pPr algn="l">
              <a:spcBef>
                <a:spcPct val="0"/>
              </a:spcBef>
            </a:pPr>
            <a:endParaRPr lang="en-US" alt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1694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807139"/>
          </a:xfrm>
        </p:spPr>
        <p:txBody>
          <a:bodyPr>
            <a:normAutofit fontScale="90000"/>
          </a:bodyPr>
          <a:lstStyle/>
          <a:p>
            <a:r>
              <a:rPr lang="en-US" sz="5120" b="1" dirty="0">
                <a:solidFill>
                  <a:schemeClr val="tx1"/>
                </a:solidFill>
              </a:rPr>
              <a:t>Accumulation Radar </a:t>
            </a:r>
            <a:r>
              <a:rPr lang="en-US" sz="5120" b="1" dirty="0" smtClean="0">
                <a:solidFill>
                  <a:schemeClr val="tx1"/>
                </a:solidFill>
              </a:rPr>
              <a:t>Upgrades</a:t>
            </a:r>
            <a:endParaRPr lang="en-US" sz="512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28079" y="1539673"/>
            <a:ext cx="5574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2.4 GSPS AWG and 1.6 GSPS with I/Q sampling for direct synthesis and data </a:t>
            </a:r>
            <a:r>
              <a:rPr lang="en-US" sz="2800" b="1" dirty="0" smtClean="0">
                <a:solidFill>
                  <a:schemeClr val="tx1"/>
                </a:solidFill>
              </a:rPr>
              <a:t>acquisition.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317" y="5852259"/>
            <a:ext cx="2714742" cy="17556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5882" y="6040357"/>
            <a:ext cx="4204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err="1">
                <a:solidFill>
                  <a:schemeClr val="tx1"/>
                </a:solidFill>
              </a:rPr>
              <a:t>Balun</a:t>
            </a:r>
            <a:r>
              <a:rPr lang="en-US" sz="2800" b="1" dirty="0">
                <a:solidFill>
                  <a:schemeClr val="tx1"/>
                </a:solidFill>
              </a:rPr>
              <a:t> upgrade for </a:t>
            </a:r>
            <a:r>
              <a:rPr lang="en-US" sz="2800" b="1" dirty="0" smtClean="0">
                <a:solidFill>
                  <a:schemeClr val="tx1"/>
                </a:solidFill>
              </a:rPr>
              <a:t>higher </a:t>
            </a:r>
            <a:r>
              <a:rPr lang="en-US" sz="2800" b="1" dirty="0">
                <a:solidFill>
                  <a:schemeClr val="tx1"/>
                </a:solidFill>
              </a:rPr>
              <a:t>power handling (&gt;50-W peak</a:t>
            </a:r>
            <a:r>
              <a:rPr lang="en-US" sz="2800" b="1" dirty="0" smtClean="0">
                <a:solidFill>
                  <a:schemeClr val="tx1"/>
                </a:solidFill>
              </a:rPr>
              <a:t>).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057" y="5872875"/>
            <a:ext cx="2754201" cy="17466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98514" y="7534026"/>
            <a:ext cx="2319866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 dirty="0">
                <a:solidFill>
                  <a:schemeClr val="tx1"/>
                </a:solidFill>
              </a:rPr>
              <a:t>3W </a:t>
            </a:r>
            <a:r>
              <a:rPr lang="en-US" sz="3840" dirty="0" err="1">
                <a:solidFill>
                  <a:schemeClr val="tx1"/>
                </a:solidFill>
              </a:rPr>
              <a:t>Balun</a:t>
            </a:r>
            <a:endParaRPr lang="en-US" sz="384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4" y="1262125"/>
            <a:ext cx="3010021" cy="18812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293" y="1262126"/>
            <a:ext cx="4687732" cy="18803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31042" y="7535938"/>
            <a:ext cx="2826415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40" dirty="0">
                <a:solidFill>
                  <a:schemeClr val="tx1"/>
                </a:solidFill>
              </a:rPr>
              <a:t>&gt;50W </a:t>
            </a:r>
            <a:r>
              <a:rPr lang="en-US" sz="3840" dirty="0" err="1">
                <a:solidFill>
                  <a:schemeClr val="tx1"/>
                </a:solidFill>
              </a:rPr>
              <a:t>balun</a:t>
            </a:r>
            <a:endParaRPr lang="en-US" sz="384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11300" b="4264"/>
          <a:stretch/>
        </p:blipFill>
        <p:spPr>
          <a:xfrm>
            <a:off x="2474063" y="3191250"/>
            <a:ext cx="7030545" cy="262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6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18100</TotalTime>
  <Words>805</Words>
  <Application>Microsoft Office PowerPoint</Application>
  <PresentationFormat>Custom</PresentationFormat>
  <Paragraphs>202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Avenir Roman</vt:lpstr>
      <vt:lpstr>DejaVu Sans</vt:lpstr>
      <vt:lpstr>Helvetica Light</vt:lpstr>
      <vt:lpstr>Times New Roman</vt:lpstr>
      <vt:lpstr>Title Master</vt:lpstr>
      <vt:lpstr>1_Slide Master</vt:lpstr>
      <vt:lpstr>Visio</vt:lpstr>
      <vt:lpstr>CReSIS Radar Modifications Spring 2017 and future</vt:lpstr>
      <vt:lpstr>Radar Sounding/Imaging</vt:lpstr>
      <vt:lpstr>Radar Sensors </vt:lpstr>
      <vt:lpstr>Original P-3 Installation</vt:lpstr>
      <vt:lpstr>3D Imaging: Progress</vt:lpstr>
      <vt:lpstr>3D Imaging: Observations</vt:lpstr>
      <vt:lpstr>MCoRDS/I Modifications</vt:lpstr>
      <vt:lpstr>Accumulation Radar</vt:lpstr>
      <vt:lpstr>Accumulation Radar Upgrades</vt:lpstr>
      <vt:lpstr>Snow and Ku-Band Radars</vt:lpstr>
      <vt:lpstr>FMCW Systems: Current Architecture</vt:lpstr>
      <vt:lpstr>FMCW Systems: New Architecture Global Hawk, New Chirp Generator</vt:lpstr>
      <vt:lpstr>2-18 GHz FMCW Radars Two Hardware Systems</vt:lpstr>
      <vt:lpstr>2-18 GHz FMCW Radars Two Hardware Systems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STC Directors Meeting Ignite Presentation</dc:title>
  <dc:creator>Leuschen, Carl</dc:creator>
  <cp:lastModifiedBy>leuschen</cp:lastModifiedBy>
  <cp:revision>71</cp:revision>
  <dcterms:modified xsi:type="dcterms:W3CDTF">2017-01-25T13:08:19Z</dcterms:modified>
</cp:coreProperties>
</file>