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B3008-F089-EE4A-875A-004E10C81656}" type="datetimeFigureOut">
              <a:rPr lang="en-US" smtClean="0"/>
              <a:t>1/28/14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54E45-89D9-EB4D-992D-A478F409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indicatives primary components of field campaign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54E45-89D9-EB4D-992D-A478F40908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23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32E9C-07CC-473E-8DF0-A961620A0E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7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font</a:t>
            </a:r>
            <a:r>
              <a:rPr lang="en-US" baseline="0" dirty="0" smtClean="0"/>
              <a:t> indicates in situ measurements most relevant to </a:t>
            </a:r>
            <a:r>
              <a:rPr lang="en-US" baseline="0" dirty="0" err="1" smtClean="0"/>
              <a:t>Icebridge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overflights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54E45-89D9-EB4D-992D-A478F40908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28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32E9C-07CC-473E-8DF0-A961620A0E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1318-07D1-41C7-958E-78AC2B2FE4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53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B0797-EB86-487C-812A-61CDF5D3783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577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1318-07D1-41C7-958E-78AC2B2FE4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78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 Image on Right, same</a:t>
            </a:r>
            <a:r>
              <a:rPr lang="en-US" baseline="0" dirty="0" smtClean="0"/>
              <a:t> image after </a:t>
            </a:r>
            <a:r>
              <a:rPr lang="en-US" baseline="0" dirty="0" err="1" smtClean="0"/>
              <a:t>orthorectification</a:t>
            </a:r>
            <a:r>
              <a:rPr lang="en-US" baseline="0" dirty="0" smtClean="0"/>
              <a:t> (conversion to Nadir looking with true scale) on Left.  True areal fractions of concentration and ice type can be</a:t>
            </a:r>
          </a:p>
          <a:p>
            <a:r>
              <a:rPr lang="en-US" baseline="0" dirty="0" smtClean="0"/>
              <a:t>Computed by image processing on the </a:t>
            </a:r>
            <a:r>
              <a:rPr lang="en-US" baseline="0" dirty="0" err="1" smtClean="0"/>
              <a:t>orthorectified</a:t>
            </a:r>
            <a:r>
              <a:rPr lang="en-US" baseline="0" dirty="0" smtClean="0"/>
              <a:t> image.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1318-07D1-41C7-958E-78AC2B2FE4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0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D0BF1-420F-488B-88BE-2362217E15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60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D0BF1-420F-488B-88BE-2362217E15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2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13C5-D83E-B14D-B872-811773C29001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B548-FD26-C942-AC84-F4C2ECC9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9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13C5-D83E-B14D-B872-811773C29001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B548-FD26-C942-AC84-F4C2ECC9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6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13C5-D83E-B14D-B872-811773C29001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B548-FD26-C942-AC84-F4C2ECC9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9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13C5-D83E-B14D-B872-811773C29001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B548-FD26-C942-AC84-F4C2ECC9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9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13C5-D83E-B14D-B872-811773C29001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B548-FD26-C942-AC84-F4C2ECC9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8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13C5-D83E-B14D-B872-811773C29001}" type="datetimeFigureOut">
              <a:rPr lang="en-US" smtClean="0"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B548-FD26-C942-AC84-F4C2ECC9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0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13C5-D83E-B14D-B872-811773C29001}" type="datetimeFigureOut">
              <a:rPr lang="en-US" smtClean="0"/>
              <a:t>1/28/14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B548-FD26-C942-AC84-F4C2ECC9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2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13C5-D83E-B14D-B872-811773C29001}" type="datetimeFigureOut">
              <a:rPr lang="en-US" smtClean="0"/>
              <a:t>1/28/14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B548-FD26-C942-AC84-F4C2ECC9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13C5-D83E-B14D-B872-811773C29001}" type="datetimeFigureOut">
              <a:rPr lang="en-US" smtClean="0"/>
              <a:t>1/28/14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B548-FD26-C942-AC84-F4C2ECC9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9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13C5-D83E-B14D-B872-811773C29001}" type="datetimeFigureOut">
              <a:rPr lang="en-US" smtClean="0"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B548-FD26-C942-AC84-F4C2ECC9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6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13C5-D83E-B14D-B872-811773C29001}" type="datetimeFigureOut">
              <a:rPr lang="en-US" smtClean="0"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B548-FD26-C942-AC84-F4C2ECC9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4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19C013C5-D83E-B14D-B872-811773C29001}" type="datetimeFigureOut">
              <a:rPr lang="en-US" smtClean="0"/>
              <a:pPr/>
              <a:t>1/28/14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23A8B548-FD26-C942-AC84-F4C2ECC94A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9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268" y="222149"/>
            <a:ext cx="8375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/>
                <a:cs typeface="Times New Roman"/>
              </a:rPr>
              <a:t>ONR </a:t>
            </a:r>
            <a:r>
              <a:rPr lang="en-US" sz="2000" b="1" dirty="0">
                <a:latin typeface="Times New Roman"/>
                <a:cs typeface="Times New Roman"/>
              </a:rPr>
              <a:t>Sea State and Boundary Layer Physics of the Emerging Arctic </a:t>
            </a:r>
            <a:r>
              <a:rPr lang="en-US" sz="2000" b="1" dirty="0" smtClean="0">
                <a:latin typeface="Times New Roman"/>
                <a:cs typeface="Times New Roman"/>
              </a:rPr>
              <a:t>Ocean</a:t>
            </a:r>
          </a:p>
          <a:p>
            <a:pPr algn="ctr"/>
            <a:r>
              <a:rPr lang="en-US" sz="2000" b="1" dirty="0" smtClean="0">
                <a:latin typeface="Times New Roman"/>
                <a:cs typeface="Times New Roman"/>
              </a:rPr>
              <a:t>Directed Research Initiative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480" y="1622460"/>
            <a:ext cx="7778375" cy="39703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The Sea State DRI will use a combination of modeling, in situ observations, and </a:t>
            </a:r>
            <a:r>
              <a:rPr lang="en-US" dirty="0" smtClean="0">
                <a:latin typeface="Times New Roman"/>
                <a:cs typeface="Times New Roman"/>
              </a:rPr>
              <a:t>remote sensing </a:t>
            </a:r>
            <a:r>
              <a:rPr lang="en-US" dirty="0">
                <a:latin typeface="Times New Roman"/>
                <a:cs typeface="Times New Roman"/>
              </a:rPr>
              <a:t>to address the following science objectives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• Develop a sea state climatology for the Arctic </a:t>
            </a:r>
            <a:r>
              <a:rPr lang="en-US" dirty="0" smtClean="0">
                <a:latin typeface="Times New Roman"/>
                <a:cs typeface="Times New Roman"/>
              </a:rPr>
              <a:t>Ocean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• Improve wave forecasting in the presence of sea </a:t>
            </a:r>
            <a:r>
              <a:rPr lang="en-US" dirty="0" smtClean="0">
                <a:latin typeface="Times New Roman"/>
                <a:cs typeface="Times New Roman"/>
              </a:rPr>
              <a:t>ice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•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Improve theory of wave attenuation/scattering in the sea ice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cover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• Apply wave–ice interactions directly in integrated arctic system </a:t>
            </a:r>
            <a:r>
              <a:rPr lang="en-US" dirty="0" smtClean="0">
                <a:latin typeface="Times New Roman"/>
                <a:cs typeface="Times New Roman"/>
              </a:rPr>
              <a:t>models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•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Understand heat and mass fluxes in the air–sea–ice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system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=&gt;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Consider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IceBridge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flights during Field Campaign in Beaufort Sea, Fall 2015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1398" y="938458"/>
            <a:ext cx="4013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Ben Holt -JPL, Steve Ackley – U. Texas San Antonio</a:t>
            </a:r>
          </a:p>
          <a:p>
            <a:pPr algn="ctr"/>
            <a:r>
              <a:rPr lang="en-US" sz="1400" dirty="0" err="1" smtClean="0">
                <a:latin typeface="Times New Roman"/>
                <a:cs typeface="Times New Roman"/>
              </a:rPr>
              <a:t>IceBridge</a:t>
            </a:r>
            <a:r>
              <a:rPr lang="en-US" sz="1400" dirty="0" smtClean="0">
                <a:latin typeface="Times New Roman"/>
                <a:cs typeface="Times New Roman"/>
              </a:rPr>
              <a:t> Meeting, January 25, 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577" y="5832670"/>
            <a:ext cx="90494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Institutions: Applied </a:t>
            </a:r>
            <a:r>
              <a:rPr lang="en-US" sz="1200" i="1" dirty="0"/>
              <a:t>Physics Laboratory, University of </a:t>
            </a:r>
            <a:r>
              <a:rPr lang="en-US" sz="1200" i="1" dirty="0" smtClean="0"/>
              <a:t>Washington; University </a:t>
            </a:r>
            <a:r>
              <a:rPr lang="en-US" sz="1200" i="1" dirty="0"/>
              <a:t>of </a:t>
            </a:r>
            <a:r>
              <a:rPr lang="en-US" sz="1200" i="1" dirty="0" err="1" smtClean="0"/>
              <a:t>Otago</a:t>
            </a:r>
            <a:r>
              <a:rPr lang="en-US" sz="1200" i="1" dirty="0" smtClean="0"/>
              <a:t>; University </a:t>
            </a:r>
            <a:r>
              <a:rPr lang="en-US" sz="1200" i="1" dirty="0"/>
              <a:t>of Texas at San </a:t>
            </a:r>
            <a:r>
              <a:rPr lang="en-US" sz="1200" i="1" dirty="0" smtClean="0"/>
              <a:t>Antonio; </a:t>
            </a:r>
          </a:p>
          <a:p>
            <a:r>
              <a:rPr lang="en-US" sz="1200" i="1" dirty="0" smtClean="0"/>
              <a:t>Naval </a:t>
            </a:r>
            <a:r>
              <a:rPr lang="en-US" sz="1200" i="1" dirty="0"/>
              <a:t>Research Laboratory, </a:t>
            </a:r>
            <a:r>
              <a:rPr lang="en-US" sz="1200" i="1" dirty="0" err="1" smtClean="0"/>
              <a:t>Stennis</a:t>
            </a:r>
            <a:r>
              <a:rPr lang="en-US" sz="1200" i="1" dirty="0" smtClean="0"/>
              <a:t>; Swinburne </a:t>
            </a:r>
            <a:r>
              <a:rPr lang="en-US" sz="1200" i="1" dirty="0"/>
              <a:t>University of </a:t>
            </a:r>
            <a:r>
              <a:rPr lang="en-US" sz="1200" i="1" dirty="0" smtClean="0"/>
              <a:t>Technology; Naval </a:t>
            </a:r>
            <a:r>
              <a:rPr lang="en-US" sz="1200" i="1" dirty="0"/>
              <a:t>Postgraduate </a:t>
            </a:r>
            <a:r>
              <a:rPr lang="en-US" sz="1200" i="1" dirty="0" smtClean="0"/>
              <a:t>School; Woods </a:t>
            </a:r>
            <a:r>
              <a:rPr lang="en-US" sz="1200" i="1" dirty="0"/>
              <a:t>Hole Oceanographic </a:t>
            </a:r>
            <a:r>
              <a:rPr lang="en-US" sz="1200" i="1" dirty="0" smtClean="0"/>
              <a:t>Institution; </a:t>
            </a:r>
          </a:p>
          <a:p>
            <a:r>
              <a:rPr lang="en-US" sz="1200" i="1" dirty="0" smtClean="0"/>
              <a:t>Cambridge University; University </a:t>
            </a:r>
            <a:r>
              <a:rPr lang="en-US" sz="1200" i="1" dirty="0"/>
              <a:t>of Colorado, </a:t>
            </a:r>
            <a:r>
              <a:rPr lang="en-US" sz="1200" i="1" dirty="0" smtClean="0"/>
              <a:t>Boulder</a:t>
            </a:r>
            <a:r>
              <a:rPr lang="en-US" sz="1200" dirty="0" smtClean="0"/>
              <a:t>; </a:t>
            </a:r>
            <a:r>
              <a:rPr lang="en-US" sz="1200" i="1" dirty="0" err="1" smtClean="0"/>
              <a:t>Laboratoire</a:t>
            </a:r>
            <a:r>
              <a:rPr lang="en-US" sz="1200" i="1" dirty="0" smtClean="0"/>
              <a:t> </a:t>
            </a:r>
            <a:r>
              <a:rPr lang="en-US" sz="1200" i="1" dirty="0" err="1"/>
              <a:t>d'Oceanographie</a:t>
            </a:r>
            <a:r>
              <a:rPr lang="en-US" sz="1200" i="1" dirty="0"/>
              <a:t> de </a:t>
            </a:r>
            <a:r>
              <a:rPr lang="en-US" sz="1200" i="1" dirty="0" err="1" smtClean="0"/>
              <a:t>Villefranche</a:t>
            </a:r>
            <a:r>
              <a:rPr lang="en-US" sz="1200" i="1" dirty="0" smtClean="0"/>
              <a:t>; University </a:t>
            </a:r>
            <a:r>
              <a:rPr lang="en-US" sz="1200" i="1" dirty="0"/>
              <a:t>of </a:t>
            </a:r>
            <a:r>
              <a:rPr lang="en-US" sz="1200" i="1" dirty="0" smtClean="0"/>
              <a:t>Miami; Clarkson University; </a:t>
            </a:r>
          </a:p>
          <a:p>
            <a:r>
              <a:rPr lang="en-US" sz="1200" i="1" dirty="0" smtClean="0"/>
              <a:t>University </a:t>
            </a:r>
            <a:r>
              <a:rPr lang="en-US" sz="1200" i="1" dirty="0"/>
              <a:t>of </a:t>
            </a:r>
            <a:r>
              <a:rPr lang="en-US" sz="1200" i="1" dirty="0" smtClean="0"/>
              <a:t>Victoria; German </a:t>
            </a:r>
            <a:r>
              <a:rPr lang="en-US" sz="1200" i="1" dirty="0"/>
              <a:t>Aerospace Center (DLR</a:t>
            </a:r>
            <a:r>
              <a:rPr lang="en-US" sz="1200" i="1" dirty="0" smtClean="0"/>
              <a:t>); Jet </a:t>
            </a:r>
            <a:r>
              <a:rPr lang="en-US" sz="1200" i="1" dirty="0"/>
              <a:t>Propulsion </a:t>
            </a:r>
            <a:r>
              <a:rPr lang="en-US" sz="1200" i="1" dirty="0" smtClean="0"/>
              <a:t>Laboratory; Nansen </a:t>
            </a:r>
            <a:r>
              <a:rPr lang="en-US" sz="1200" i="1" dirty="0"/>
              <a:t>Environmental and Remote Sensing </a:t>
            </a:r>
            <a:r>
              <a:rPr lang="en-US" sz="1200" i="1" dirty="0" smtClean="0"/>
              <a:t>Center; </a:t>
            </a:r>
          </a:p>
          <a:p>
            <a:r>
              <a:rPr lang="en-US" sz="1200" i="1" dirty="0" smtClean="0"/>
              <a:t>University </a:t>
            </a:r>
            <a:r>
              <a:rPr lang="en-US" sz="1200" i="1" dirty="0"/>
              <a:t>of </a:t>
            </a:r>
            <a:r>
              <a:rPr lang="en-US" sz="1200" i="1" dirty="0" smtClean="0"/>
              <a:t>Newcastle; European </a:t>
            </a:r>
            <a:r>
              <a:rPr lang="en-US" sz="1200" i="1" dirty="0"/>
              <a:t>Centre for Medium-Range Weather Forecasts</a:t>
            </a:r>
            <a:endParaRPr 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6966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ASPeCt Sea Ice Observations</a:t>
            </a:r>
          </a:p>
        </p:txBody>
      </p:sp>
      <p:pic>
        <p:nvPicPr>
          <p:cNvPr id="5" name="Picture 4" descr="P1000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295400"/>
            <a:ext cx="3048000" cy="2286000"/>
          </a:xfrm>
          <a:prstGeom prst="rect">
            <a:avLst/>
          </a:prstGeom>
        </p:spPr>
      </p:pic>
      <p:pic>
        <p:nvPicPr>
          <p:cNvPr id="9" name="Picture 8" descr="P10003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962400"/>
            <a:ext cx="3048000" cy="2286000"/>
          </a:xfrm>
          <a:prstGeom prst="rect">
            <a:avLst/>
          </a:prstGeom>
        </p:spPr>
      </p:pic>
      <p:pic>
        <p:nvPicPr>
          <p:cNvPr id="10" name="Picture 9" descr="P10001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1295400"/>
            <a:ext cx="3048000" cy="2286000"/>
          </a:xfrm>
          <a:prstGeom prst="rect">
            <a:avLst/>
          </a:prstGeom>
        </p:spPr>
      </p:pic>
      <p:pic>
        <p:nvPicPr>
          <p:cNvPr id="11" name="Picture 10" descr="P10001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39624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0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Snow and Ice Thicknesses from Ice Observations</a:t>
            </a:r>
          </a:p>
        </p:txBody>
      </p:sp>
      <p:graphicFrame>
        <p:nvGraphicFramePr>
          <p:cNvPr id="39939" name="Object 3"/>
          <p:cNvGraphicFramePr>
            <a:graphicFrameLocks noGrp="1" noChangeAspect="1"/>
          </p:cNvGraphicFramePr>
          <p:nvPr>
            <p:ph type="subTitle" idx="4294967295"/>
          </p:nvPr>
        </p:nvGraphicFramePr>
        <p:xfrm>
          <a:off x="685800" y="1447800"/>
          <a:ext cx="84582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5" imgW="4514735" imgH="2714534" progId="Excel.Chart.8">
                  <p:embed/>
                </p:oleObj>
              </mc:Choice>
              <mc:Fallback>
                <p:oleObj name="Chart" r:id="rId5" imgW="4514735" imgH="271453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8458200" cy="541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84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err="1" smtClean="0"/>
              <a:t>EISCam</a:t>
            </a:r>
            <a:r>
              <a:rPr lang="en-US" sz="3600" dirty="0" smtClean="0"/>
              <a:t> sea ice digital </a:t>
            </a:r>
            <a:r>
              <a:rPr lang="en-US" sz="3600" dirty="0" err="1" smtClean="0"/>
              <a:t>ortho</a:t>
            </a:r>
            <a:r>
              <a:rPr lang="en-US" sz="3600" dirty="0" smtClean="0"/>
              <a:t>-photography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914400"/>
            <a:ext cx="4572000" cy="24384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Acquired oblique-view digital imagery is </a:t>
            </a:r>
            <a:r>
              <a:rPr lang="en-US" dirty="0" err="1" smtClean="0"/>
              <a:t>reprojected</a:t>
            </a:r>
            <a:r>
              <a:rPr lang="en-US" dirty="0" smtClean="0"/>
              <a:t> (</a:t>
            </a:r>
            <a:r>
              <a:rPr lang="en-US" dirty="0" err="1" smtClean="0"/>
              <a:t>orthorectified</a:t>
            </a:r>
            <a:r>
              <a:rPr lang="en-US" dirty="0" smtClean="0"/>
              <a:t>) to a nadir view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Nadir true-scale images can be analyzed for sea ice spatial/physical parameters </a:t>
            </a:r>
          </a:p>
        </p:txBody>
      </p:sp>
      <p:pic>
        <p:nvPicPr>
          <p:cNvPr id="5" name="Picture 4" descr="P1000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6" name="Picture 5" descr="P1000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762000" y="1524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9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70772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    Evaluation </a:t>
            </a:r>
            <a:r>
              <a:rPr lang="en-US" sz="3200" dirty="0">
                <a:latin typeface="Calibri" pitchFamily="34" charset="0"/>
              </a:rPr>
              <a:t>of the </a:t>
            </a:r>
            <a:r>
              <a:rPr lang="en-US" sz="3200" dirty="0" err="1" smtClean="0">
                <a:latin typeface="Calibri" pitchFamily="34" charset="0"/>
              </a:rPr>
              <a:t>orthorectification</a:t>
            </a:r>
            <a:endParaRPr lang="en-US" sz="3200" dirty="0" smtClean="0">
              <a:latin typeface="Calibri" pitchFamily="34" charset="0"/>
            </a:endParaRPr>
          </a:p>
          <a:p>
            <a:r>
              <a:rPr lang="en-US" sz="3200" dirty="0" err="1" smtClean="0">
                <a:latin typeface="Calibri" pitchFamily="34" charset="0"/>
              </a:rPr>
              <a:t>Orthorectified</a:t>
            </a:r>
            <a:r>
              <a:rPr lang="en-US" sz="3200" dirty="0" smtClean="0">
                <a:latin typeface="Calibri" pitchFamily="34" charset="0"/>
              </a:rPr>
              <a:t>                     Original Image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13" name="Picture 12" descr="rec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303424"/>
            <a:ext cx="8610600" cy="555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5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7" name="Picture 5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7058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Ice Thickness from Ship-borne EM-31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6204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rgbClr val="0000FF"/>
                </a:solidFill>
              </a:rPr>
              <a:t>Summary of </a:t>
            </a:r>
            <a:r>
              <a:rPr lang="en-US" altLang="en-US" sz="3200" dirty="0" smtClean="0">
                <a:solidFill>
                  <a:srgbClr val="0000FF"/>
                </a:solidFill>
              </a:rPr>
              <a:t>EMI Snow and Ice Thickness </a:t>
            </a:r>
            <a:r>
              <a:rPr lang="en-US" altLang="en-US" sz="3200" dirty="0">
                <a:solidFill>
                  <a:srgbClr val="0000FF"/>
                </a:solidFill>
              </a:rPr>
              <a:t>Data</a:t>
            </a:r>
            <a:br>
              <a:rPr lang="en-US" altLang="en-US" sz="3200" dirty="0">
                <a:solidFill>
                  <a:srgbClr val="0000FF"/>
                </a:solidFill>
              </a:rPr>
            </a:br>
            <a:r>
              <a:rPr lang="en-US" altLang="en-US" sz="3200" dirty="0" smtClean="0">
                <a:solidFill>
                  <a:srgbClr val="0000FF"/>
                </a:solidFill>
              </a:rPr>
              <a:t>(SIMBA, Bellingshausen Sea, 2007)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057400"/>
            <a:ext cx="4267200" cy="293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2767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09600" y="5105400"/>
            <a:ext cx="32193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Inbound Track (n = </a:t>
            </a:r>
            <a:r>
              <a:rPr lang="en-US" altLang="en-US" dirty="0" smtClean="0"/>
              <a:t>957, ~90km)</a:t>
            </a:r>
            <a:endParaRPr lang="en-US" altLang="en-US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181600" y="5105400"/>
            <a:ext cx="35543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Outbound Track </a:t>
            </a:r>
            <a:r>
              <a:rPr lang="en-US" altLang="en-US" dirty="0" smtClean="0"/>
              <a:t>(n </a:t>
            </a:r>
            <a:r>
              <a:rPr lang="en-US" altLang="en-US" dirty="0"/>
              <a:t>= </a:t>
            </a:r>
            <a:r>
              <a:rPr lang="en-US" altLang="en-US" dirty="0" smtClean="0"/>
              <a:t>1471, ~216km)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533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Snow and Ice  Instrumentation on the </a:t>
            </a:r>
            <a:r>
              <a:rPr lang="en-US" dirty="0" err="1" smtClean="0"/>
              <a:t>Sikuliaq</a:t>
            </a:r>
            <a:r>
              <a:rPr lang="en-US" dirty="0" smtClean="0"/>
              <a:t> for </a:t>
            </a:r>
            <a:r>
              <a:rPr lang="en-US" dirty="0" err="1" smtClean="0"/>
              <a:t>SeaState</a:t>
            </a:r>
            <a:r>
              <a:rPr lang="en-US" dirty="0" smtClean="0"/>
              <a:t> DRI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Snow Radar-Continuous Line Track mounted in Tandem with Ship-Based EMI  (KU new construction based on </a:t>
            </a:r>
            <a:r>
              <a:rPr lang="en-US" dirty="0" err="1" smtClean="0"/>
              <a:t>IceBridge</a:t>
            </a:r>
            <a:r>
              <a:rPr lang="en-US" dirty="0" smtClean="0"/>
              <a:t> design, currently under DURIP review)</a:t>
            </a:r>
          </a:p>
          <a:p>
            <a:r>
              <a:rPr lang="en-US" dirty="0" smtClean="0"/>
              <a:t>Ship-Based LIDAR-Continuous side-looking Swath along Track  (Either purchased (under DURIP review) or contracted LIDAR rental)</a:t>
            </a:r>
          </a:p>
          <a:p>
            <a:r>
              <a:rPr lang="en-US" dirty="0" smtClean="0"/>
              <a:t>Both measured simultaneously (line tracks) with EMI.  EMI and Snow Radar on approximate center line of swath.  </a:t>
            </a:r>
          </a:p>
          <a:p>
            <a:r>
              <a:rPr lang="en-US" dirty="0" smtClean="0"/>
              <a:t>Simultaneously imaged with EISCAM visual photography and spot monitored with Ice Observations (half hour to hourly intervals).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6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24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Sea State Field Campaign, Fall 2015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65" y="692958"/>
            <a:ext cx="7604988" cy="57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2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82766" y="1762593"/>
            <a:ext cx="5976000" cy="5045548"/>
            <a:chOff x="352233" y="2736421"/>
            <a:chExt cx="5976000" cy="5045548"/>
          </a:xfrm>
        </p:grpSpPr>
        <p:pic>
          <p:nvPicPr>
            <p:cNvPr id="5" name="Picture 4" descr="dri_icemap.tif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233" y="2736421"/>
              <a:ext cx="5976000" cy="5045548"/>
            </a:xfrm>
            <a:prstGeom prst="rect">
              <a:avLst/>
            </a:prstGeom>
          </p:spPr>
        </p:pic>
        <p:sp>
          <p:nvSpPr>
            <p:cNvPr id="6" name="5-Point Star 5"/>
            <p:cNvSpPr/>
            <p:nvPr/>
          </p:nvSpPr>
          <p:spPr>
            <a:xfrm>
              <a:off x="1946321" y="5731929"/>
              <a:ext cx="152400" cy="1397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1421111" y="7566486"/>
              <a:ext cx="152400" cy="1397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45206" y="5517226"/>
              <a:ext cx="5693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Nome</a:t>
              </a:r>
              <a:endParaRPr lang="en-US" sz="1200" b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2233" y="7435836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/>
                  <a:cs typeface="Times New Roman"/>
                </a:rPr>
                <a:t>Dutch Harbor</a:t>
              </a:r>
              <a:endParaRPr lang="en-US" sz="1200" b="1" dirty="0">
                <a:latin typeface="Times New Roman"/>
                <a:cs typeface="Times New Roman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718727" y="3746496"/>
              <a:ext cx="1764627" cy="2087033"/>
            </a:xfrm>
            <a:custGeom>
              <a:avLst/>
              <a:gdLst>
                <a:gd name="connsiteX0" fmla="*/ 196730 w 1517530"/>
                <a:gd name="connsiteY0" fmla="*/ 2023533 h 2023533"/>
                <a:gd name="connsiteX1" fmla="*/ 112063 w 1517530"/>
                <a:gd name="connsiteY1" fmla="*/ 1964266 h 2023533"/>
                <a:gd name="connsiteX2" fmla="*/ 69730 w 1517530"/>
                <a:gd name="connsiteY2" fmla="*/ 1811866 h 2023533"/>
                <a:gd name="connsiteX3" fmla="*/ 1996 w 1517530"/>
                <a:gd name="connsiteY3" fmla="*/ 1735666 h 2023533"/>
                <a:gd name="connsiteX4" fmla="*/ 95130 w 1517530"/>
                <a:gd name="connsiteY4" fmla="*/ 1600200 h 2023533"/>
                <a:gd name="connsiteX5" fmla="*/ 289863 w 1517530"/>
                <a:gd name="connsiteY5" fmla="*/ 1134533 h 2023533"/>
                <a:gd name="connsiteX6" fmla="*/ 882530 w 1517530"/>
                <a:gd name="connsiteY6" fmla="*/ 635000 h 2023533"/>
                <a:gd name="connsiteX7" fmla="*/ 1034930 w 1517530"/>
                <a:gd name="connsiteY7" fmla="*/ 499533 h 2023533"/>
                <a:gd name="connsiteX8" fmla="*/ 1102663 w 1517530"/>
                <a:gd name="connsiteY8" fmla="*/ 364066 h 2023533"/>
                <a:gd name="connsiteX9" fmla="*/ 1204263 w 1517530"/>
                <a:gd name="connsiteY9" fmla="*/ 524933 h 2023533"/>
                <a:gd name="connsiteX10" fmla="*/ 1288930 w 1517530"/>
                <a:gd name="connsiteY10" fmla="*/ 304800 h 2023533"/>
                <a:gd name="connsiteX11" fmla="*/ 1449796 w 1517530"/>
                <a:gd name="connsiteY11" fmla="*/ 474133 h 2023533"/>
                <a:gd name="connsiteX12" fmla="*/ 1517530 w 1517530"/>
                <a:gd name="connsiteY12" fmla="*/ 228600 h 2023533"/>
                <a:gd name="connsiteX13" fmla="*/ 1288930 w 1517530"/>
                <a:gd name="connsiteY13" fmla="*/ 0 h 2023533"/>
                <a:gd name="connsiteX14" fmla="*/ 1314330 w 1517530"/>
                <a:gd name="connsiteY14" fmla="*/ 237066 h 2023533"/>
                <a:gd name="connsiteX15" fmla="*/ 1161930 w 1517530"/>
                <a:gd name="connsiteY15" fmla="*/ 110066 h 2023533"/>
                <a:gd name="connsiteX16" fmla="*/ 1102663 w 1517530"/>
                <a:gd name="connsiteY16" fmla="*/ 313266 h 2023533"/>
                <a:gd name="connsiteX17" fmla="*/ 899463 w 1517530"/>
                <a:gd name="connsiteY17" fmla="*/ 558800 h 2023533"/>
                <a:gd name="connsiteX18" fmla="*/ 662396 w 1517530"/>
                <a:gd name="connsiteY18" fmla="*/ 736600 h 2023533"/>
                <a:gd name="connsiteX19" fmla="*/ 662396 w 1517530"/>
                <a:gd name="connsiteY19" fmla="*/ 736600 h 2023533"/>
                <a:gd name="connsiteX0" fmla="*/ 194740 w 1515540"/>
                <a:gd name="connsiteY0" fmla="*/ 2023533 h 2023533"/>
                <a:gd name="connsiteX1" fmla="*/ 110073 w 1515540"/>
                <a:gd name="connsiteY1" fmla="*/ 1964266 h 2023533"/>
                <a:gd name="connsiteX2" fmla="*/ 67740 w 1515540"/>
                <a:gd name="connsiteY2" fmla="*/ 1811866 h 2023533"/>
                <a:gd name="connsiteX3" fmla="*/ 6 w 1515540"/>
                <a:gd name="connsiteY3" fmla="*/ 1735666 h 2023533"/>
                <a:gd name="connsiteX4" fmla="*/ 93140 w 1515540"/>
                <a:gd name="connsiteY4" fmla="*/ 1600200 h 2023533"/>
                <a:gd name="connsiteX5" fmla="*/ 287873 w 1515540"/>
                <a:gd name="connsiteY5" fmla="*/ 1134533 h 2023533"/>
                <a:gd name="connsiteX6" fmla="*/ 880540 w 1515540"/>
                <a:gd name="connsiteY6" fmla="*/ 635000 h 2023533"/>
                <a:gd name="connsiteX7" fmla="*/ 1032940 w 1515540"/>
                <a:gd name="connsiteY7" fmla="*/ 499533 h 2023533"/>
                <a:gd name="connsiteX8" fmla="*/ 1164173 w 1515540"/>
                <a:gd name="connsiteY8" fmla="*/ 465666 h 2023533"/>
                <a:gd name="connsiteX9" fmla="*/ 1202273 w 1515540"/>
                <a:gd name="connsiteY9" fmla="*/ 524933 h 2023533"/>
                <a:gd name="connsiteX10" fmla="*/ 1286940 w 1515540"/>
                <a:gd name="connsiteY10" fmla="*/ 304800 h 2023533"/>
                <a:gd name="connsiteX11" fmla="*/ 1447806 w 1515540"/>
                <a:gd name="connsiteY11" fmla="*/ 474133 h 2023533"/>
                <a:gd name="connsiteX12" fmla="*/ 1515540 w 1515540"/>
                <a:gd name="connsiteY12" fmla="*/ 228600 h 2023533"/>
                <a:gd name="connsiteX13" fmla="*/ 1286940 w 1515540"/>
                <a:gd name="connsiteY13" fmla="*/ 0 h 2023533"/>
                <a:gd name="connsiteX14" fmla="*/ 1312340 w 1515540"/>
                <a:gd name="connsiteY14" fmla="*/ 237066 h 2023533"/>
                <a:gd name="connsiteX15" fmla="*/ 1159940 w 1515540"/>
                <a:gd name="connsiteY15" fmla="*/ 110066 h 2023533"/>
                <a:gd name="connsiteX16" fmla="*/ 1100673 w 1515540"/>
                <a:gd name="connsiteY16" fmla="*/ 313266 h 2023533"/>
                <a:gd name="connsiteX17" fmla="*/ 897473 w 1515540"/>
                <a:gd name="connsiteY17" fmla="*/ 558800 h 2023533"/>
                <a:gd name="connsiteX18" fmla="*/ 660406 w 1515540"/>
                <a:gd name="connsiteY18" fmla="*/ 736600 h 2023533"/>
                <a:gd name="connsiteX19" fmla="*/ 660406 w 1515540"/>
                <a:gd name="connsiteY19" fmla="*/ 736600 h 2023533"/>
                <a:gd name="connsiteX0" fmla="*/ 194740 w 1515540"/>
                <a:gd name="connsiteY0" fmla="*/ 2023533 h 2023533"/>
                <a:gd name="connsiteX1" fmla="*/ 110073 w 1515540"/>
                <a:gd name="connsiteY1" fmla="*/ 1964266 h 2023533"/>
                <a:gd name="connsiteX2" fmla="*/ 67740 w 1515540"/>
                <a:gd name="connsiteY2" fmla="*/ 1811866 h 2023533"/>
                <a:gd name="connsiteX3" fmla="*/ 6 w 1515540"/>
                <a:gd name="connsiteY3" fmla="*/ 1735666 h 2023533"/>
                <a:gd name="connsiteX4" fmla="*/ 93140 w 1515540"/>
                <a:gd name="connsiteY4" fmla="*/ 1600200 h 2023533"/>
                <a:gd name="connsiteX5" fmla="*/ 287873 w 1515540"/>
                <a:gd name="connsiteY5" fmla="*/ 1134533 h 2023533"/>
                <a:gd name="connsiteX6" fmla="*/ 880540 w 1515540"/>
                <a:gd name="connsiteY6" fmla="*/ 635000 h 2023533"/>
                <a:gd name="connsiteX7" fmla="*/ 1032940 w 1515540"/>
                <a:gd name="connsiteY7" fmla="*/ 499533 h 2023533"/>
                <a:gd name="connsiteX8" fmla="*/ 1164173 w 1515540"/>
                <a:gd name="connsiteY8" fmla="*/ 465666 h 2023533"/>
                <a:gd name="connsiteX9" fmla="*/ 1202273 w 1515540"/>
                <a:gd name="connsiteY9" fmla="*/ 524933 h 2023533"/>
                <a:gd name="connsiteX10" fmla="*/ 1375840 w 1515540"/>
                <a:gd name="connsiteY10" fmla="*/ 292100 h 2023533"/>
                <a:gd name="connsiteX11" fmla="*/ 1447806 w 1515540"/>
                <a:gd name="connsiteY11" fmla="*/ 474133 h 2023533"/>
                <a:gd name="connsiteX12" fmla="*/ 1515540 w 1515540"/>
                <a:gd name="connsiteY12" fmla="*/ 228600 h 2023533"/>
                <a:gd name="connsiteX13" fmla="*/ 1286940 w 1515540"/>
                <a:gd name="connsiteY13" fmla="*/ 0 h 2023533"/>
                <a:gd name="connsiteX14" fmla="*/ 1312340 w 1515540"/>
                <a:gd name="connsiteY14" fmla="*/ 237066 h 2023533"/>
                <a:gd name="connsiteX15" fmla="*/ 1159940 w 1515540"/>
                <a:gd name="connsiteY15" fmla="*/ 110066 h 2023533"/>
                <a:gd name="connsiteX16" fmla="*/ 1100673 w 1515540"/>
                <a:gd name="connsiteY16" fmla="*/ 313266 h 2023533"/>
                <a:gd name="connsiteX17" fmla="*/ 897473 w 1515540"/>
                <a:gd name="connsiteY17" fmla="*/ 558800 h 2023533"/>
                <a:gd name="connsiteX18" fmla="*/ 660406 w 1515540"/>
                <a:gd name="connsiteY18" fmla="*/ 736600 h 2023533"/>
                <a:gd name="connsiteX19" fmla="*/ 660406 w 1515540"/>
                <a:gd name="connsiteY19" fmla="*/ 736600 h 2023533"/>
                <a:gd name="connsiteX0" fmla="*/ 194740 w 1515540"/>
                <a:gd name="connsiteY0" fmla="*/ 2023533 h 2023533"/>
                <a:gd name="connsiteX1" fmla="*/ 110073 w 1515540"/>
                <a:gd name="connsiteY1" fmla="*/ 1964266 h 2023533"/>
                <a:gd name="connsiteX2" fmla="*/ 67740 w 1515540"/>
                <a:gd name="connsiteY2" fmla="*/ 1811866 h 2023533"/>
                <a:gd name="connsiteX3" fmla="*/ 6 w 1515540"/>
                <a:gd name="connsiteY3" fmla="*/ 1735666 h 2023533"/>
                <a:gd name="connsiteX4" fmla="*/ 93140 w 1515540"/>
                <a:gd name="connsiteY4" fmla="*/ 1600200 h 2023533"/>
                <a:gd name="connsiteX5" fmla="*/ 287873 w 1515540"/>
                <a:gd name="connsiteY5" fmla="*/ 1134533 h 2023533"/>
                <a:gd name="connsiteX6" fmla="*/ 880540 w 1515540"/>
                <a:gd name="connsiteY6" fmla="*/ 635000 h 2023533"/>
                <a:gd name="connsiteX7" fmla="*/ 1032940 w 1515540"/>
                <a:gd name="connsiteY7" fmla="*/ 499533 h 2023533"/>
                <a:gd name="connsiteX8" fmla="*/ 1164173 w 1515540"/>
                <a:gd name="connsiteY8" fmla="*/ 465666 h 2023533"/>
                <a:gd name="connsiteX9" fmla="*/ 1316573 w 1515540"/>
                <a:gd name="connsiteY9" fmla="*/ 499533 h 2023533"/>
                <a:gd name="connsiteX10" fmla="*/ 1375840 w 1515540"/>
                <a:gd name="connsiteY10" fmla="*/ 292100 h 2023533"/>
                <a:gd name="connsiteX11" fmla="*/ 1447806 w 1515540"/>
                <a:gd name="connsiteY11" fmla="*/ 474133 h 2023533"/>
                <a:gd name="connsiteX12" fmla="*/ 1515540 w 1515540"/>
                <a:gd name="connsiteY12" fmla="*/ 228600 h 2023533"/>
                <a:gd name="connsiteX13" fmla="*/ 1286940 w 1515540"/>
                <a:gd name="connsiteY13" fmla="*/ 0 h 2023533"/>
                <a:gd name="connsiteX14" fmla="*/ 1312340 w 1515540"/>
                <a:gd name="connsiteY14" fmla="*/ 237066 h 2023533"/>
                <a:gd name="connsiteX15" fmla="*/ 1159940 w 1515540"/>
                <a:gd name="connsiteY15" fmla="*/ 110066 h 2023533"/>
                <a:gd name="connsiteX16" fmla="*/ 1100673 w 1515540"/>
                <a:gd name="connsiteY16" fmla="*/ 313266 h 2023533"/>
                <a:gd name="connsiteX17" fmla="*/ 897473 w 1515540"/>
                <a:gd name="connsiteY17" fmla="*/ 558800 h 2023533"/>
                <a:gd name="connsiteX18" fmla="*/ 660406 w 1515540"/>
                <a:gd name="connsiteY18" fmla="*/ 736600 h 2023533"/>
                <a:gd name="connsiteX19" fmla="*/ 660406 w 1515540"/>
                <a:gd name="connsiteY19" fmla="*/ 736600 h 2023533"/>
                <a:gd name="connsiteX0" fmla="*/ 194740 w 1762682"/>
                <a:gd name="connsiteY0" fmla="*/ 2023533 h 2023533"/>
                <a:gd name="connsiteX1" fmla="*/ 110073 w 1762682"/>
                <a:gd name="connsiteY1" fmla="*/ 1964266 h 2023533"/>
                <a:gd name="connsiteX2" fmla="*/ 67740 w 1762682"/>
                <a:gd name="connsiteY2" fmla="*/ 1811866 h 2023533"/>
                <a:gd name="connsiteX3" fmla="*/ 6 w 1762682"/>
                <a:gd name="connsiteY3" fmla="*/ 1735666 h 2023533"/>
                <a:gd name="connsiteX4" fmla="*/ 93140 w 1762682"/>
                <a:gd name="connsiteY4" fmla="*/ 1600200 h 2023533"/>
                <a:gd name="connsiteX5" fmla="*/ 287873 w 1762682"/>
                <a:gd name="connsiteY5" fmla="*/ 1134533 h 2023533"/>
                <a:gd name="connsiteX6" fmla="*/ 880540 w 1762682"/>
                <a:gd name="connsiteY6" fmla="*/ 635000 h 2023533"/>
                <a:gd name="connsiteX7" fmla="*/ 1032940 w 1762682"/>
                <a:gd name="connsiteY7" fmla="*/ 499533 h 2023533"/>
                <a:gd name="connsiteX8" fmla="*/ 1761073 w 1762682"/>
                <a:gd name="connsiteY8" fmla="*/ 300566 h 2023533"/>
                <a:gd name="connsiteX9" fmla="*/ 1316573 w 1762682"/>
                <a:gd name="connsiteY9" fmla="*/ 499533 h 2023533"/>
                <a:gd name="connsiteX10" fmla="*/ 1375840 w 1762682"/>
                <a:gd name="connsiteY10" fmla="*/ 292100 h 2023533"/>
                <a:gd name="connsiteX11" fmla="*/ 1447806 w 1762682"/>
                <a:gd name="connsiteY11" fmla="*/ 474133 h 2023533"/>
                <a:gd name="connsiteX12" fmla="*/ 1515540 w 1762682"/>
                <a:gd name="connsiteY12" fmla="*/ 228600 h 2023533"/>
                <a:gd name="connsiteX13" fmla="*/ 1286940 w 1762682"/>
                <a:gd name="connsiteY13" fmla="*/ 0 h 2023533"/>
                <a:gd name="connsiteX14" fmla="*/ 1312340 w 1762682"/>
                <a:gd name="connsiteY14" fmla="*/ 237066 h 2023533"/>
                <a:gd name="connsiteX15" fmla="*/ 1159940 w 1762682"/>
                <a:gd name="connsiteY15" fmla="*/ 110066 h 2023533"/>
                <a:gd name="connsiteX16" fmla="*/ 1100673 w 1762682"/>
                <a:gd name="connsiteY16" fmla="*/ 313266 h 2023533"/>
                <a:gd name="connsiteX17" fmla="*/ 897473 w 1762682"/>
                <a:gd name="connsiteY17" fmla="*/ 558800 h 2023533"/>
                <a:gd name="connsiteX18" fmla="*/ 660406 w 1762682"/>
                <a:gd name="connsiteY18" fmla="*/ 736600 h 2023533"/>
                <a:gd name="connsiteX19" fmla="*/ 660406 w 1762682"/>
                <a:gd name="connsiteY19" fmla="*/ 736600 h 2023533"/>
                <a:gd name="connsiteX0" fmla="*/ 194740 w 1762682"/>
                <a:gd name="connsiteY0" fmla="*/ 2023533 h 2023533"/>
                <a:gd name="connsiteX1" fmla="*/ 110073 w 1762682"/>
                <a:gd name="connsiteY1" fmla="*/ 1964266 h 2023533"/>
                <a:gd name="connsiteX2" fmla="*/ 67740 w 1762682"/>
                <a:gd name="connsiteY2" fmla="*/ 1811866 h 2023533"/>
                <a:gd name="connsiteX3" fmla="*/ 6 w 1762682"/>
                <a:gd name="connsiteY3" fmla="*/ 1735666 h 2023533"/>
                <a:gd name="connsiteX4" fmla="*/ 93140 w 1762682"/>
                <a:gd name="connsiteY4" fmla="*/ 1600200 h 2023533"/>
                <a:gd name="connsiteX5" fmla="*/ 287873 w 1762682"/>
                <a:gd name="connsiteY5" fmla="*/ 1134533 h 2023533"/>
                <a:gd name="connsiteX6" fmla="*/ 880540 w 1762682"/>
                <a:gd name="connsiteY6" fmla="*/ 635000 h 2023533"/>
                <a:gd name="connsiteX7" fmla="*/ 1071040 w 1762682"/>
                <a:gd name="connsiteY7" fmla="*/ 563033 h 2023533"/>
                <a:gd name="connsiteX8" fmla="*/ 1761073 w 1762682"/>
                <a:gd name="connsiteY8" fmla="*/ 300566 h 2023533"/>
                <a:gd name="connsiteX9" fmla="*/ 1316573 w 1762682"/>
                <a:gd name="connsiteY9" fmla="*/ 499533 h 2023533"/>
                <a:gd name="connsiteX10" fmla="*/ 1375840 w 1762682"/>
                <a:gd name="connsiteY10" fmla="*/ 292100 h 2023533"/>
                <a:gd name="connsiteX11" fmla="*/ 1447806 w 1762682"/>
                <a:gd name="connsiteY11" fmla="*/ 474133 h 2023533"/>
                <a:gd name="connsiteX12" fmla="*/ 1515540 w 1762682"/>
                <a:gd name="connsiteY12" fmla="*/ 228600 h 2023533"/>
                <a:gd name="connsiteX13" fmla="*/ 1286940 w 1762682"/>
                <a:gd name="connsiteY13" fmla="*/ 0 h 2023533"/>
                <a:gd name="connsiteX14" fmla="*/ 1312340 w 1762682"/>
                <a:gd name="connsiteY14" fmla="*/ 237066 h 2023533"/>
                <a:gd name="connsiteX15" fmla="*/ 1159940 w 1762682"/>
                <a:gd name="connsiteY15" fmla="*/ 110066 h 2023533"/>
                <a:gd name="connsiteX16" fmla="*/ 1100673 w 1762682"/>
                <a:gd name="connsiteY16" fmla="*/ 313266 h 2023533"/>
                <a:gd name="connsiteX17" fmla="*/ 897473 w 1762682"/>
                <a:gd name="connsiteY17" fmla="*/ 558800 h 2023533"/>
                <a:gd name="connsiteX18" fmla="*/ 660406 w 1762682"/>
                <a:gd name="connsiteY18" fmla="*/ 736600 h 2023533"/>
                <a:gd name="connsiteX19" fmla="*/ 660406 w 1762682"/>
                <a:gd name="connsiteY19" fmla="*/ 736600 h 2023533"/>
                <a:gd name="connsiteX0" fmla="*/ 194740 w 1762682"/>
                <a:gd name="connsiteY0" fmla="*/ 2023533 h 2023533"/>
                <a:gd name="connsiteX1" fmla="*/ 110073 w 1762682"/>
                <a:gd name="connsiteY1" fmla="*/ 1964266 h 2023533"/>
                <a:gd name="connsiteX2" fmla="*/ 67740 w 1762682"/>
                <a:gd name="connsiteY2" fmla="*/ 1811866 h 2023533"/>
                <a:gd name="connsiteX3" fmla="*/ 6 w 1762682"/>
                <a:gd name="connsiteY3" fmla="*/ 1735666 h 2023533"/>
                <a:gd name="connsiteX4" fmla="*/ 93140 w 1762682"/>
                <a:gd name="connsiteY4" fmla="*/ 1600200 h 2023533"/>
                <a:gd name="connsiteX5" fmla="*/ 287873 w 1762682"/>
                <a:gd name="connsiteY5" fmla="*/ 1134533 h 2023533"/>
                <a:gd name="connsiteX6" fmla="*/ 905940 w 1762682"/>
                <a:gd name="connsiteY6" fmla="*/ 673100 h 2023533"/>
                <a:gd name="connsiteX7" fmla="*/ 1071040 w 1762682"/>
                <a:gd name="connsiteY7" fmla="*/ 563033 h 2023533"/>
                <a:gd name="connsiteX8" fmla="*/ 1761073 w 1762682"/>
                <a:gd name="connsiteY8" fmla="*/ 300566 h 2023533"/>
                <a:gd name="connsiteX9" fmla="*/ 1316573 w 1762682"/>
                <a:gd name="connsiteY9" fmla="*/ 499533 h 2023533"/>
                <a:gd name="connsiteX10" fmla="*/ 1375840 w 1762682"/>
                <a:gd name="connsiteY10" fmla="*/ 292100 h 2023533"/>
                <a:gd name="connsiteX11" fmla="*/ 1447806 w 1762682"/>
                <a:gd name="connsiteY11" fmla="*/ 474133 h 2023533"/>
                <a:gd name="connsiteX12" fmla="*/ 1515540 w 1762682"/>
                <a:gd name="connsiteY12" fmla="*/ 228600 h 2023533"/>
                <a:gd name="connsiteX13" fmla="*/ 1286940 w 1762682"/>
                <a:gd name="connsiteY13" fmla="*/ 0 h 2023533"/>
                <a:gd name="connsiteX14" fmla="*/ 1312340 w 1762682"/>
                <a:gd name="connsiteY14" fmla="*/ 237066 h 2023533"/>
                <a:gd name="connsiteX15" fmla="*/ 1159940 w 1762682"/>
                <a:gd name="connsiteY15" fmla="*/ 110066 h 2023533"/>
                <a:gd name="connsiteX16" fmla="*/ 1100673 w 1762682"/>
                <a:gd name="connsiteY16" fmla="*/ 313266 h 2023533"/>
                <a:gd name="connsiteX17" fmla="*/ 897473 w 1762682"/>
                <a:gd name="connsiteY17" fmla="*/ 558800 h 2023533"/>
                <a:gd name="connsiteX18" fmla="*/ 660406 w 1762682"/>
                <a:gd name="connsiteY18" fmla="*/ 736600 h 2023533"/>
                <a:gd name="connsiteX19" fmla="*/ 660406 w 1762682"/>
                <a:gd name="connsiteY19" fmla="*/ 736600 h 2023533"/>
                <a:gd name="connsiteX0" fmla="*/ 194740 w 1762682"/>
                <a:gd name="connsiteY0" fmla="*/ 2023533 h 2023533"/>
                <a:gd name="connsiteX1" fmla="*/ 110073 w 1762682"/>
                <a:gd name="connsiteY1" fmla="*/ 1964266 h 2023533"/>
                <a:gd name="connsiteX2" fmla="*/ 67740 w 1762682"/>
                <a:gd name="connsiteY2" fmla="*/ 1811866 h 2023533"/>
                <a:gd name="connsiteX3" fmla="*/ 6 w 1762682"/>
                <a:gd name="connsiteY3" fmla="*/ 1735666 h 2023533"/>
                <a:gd name="connsiteX4" fmla="*/ 93140 w 1762682"/>
                <a:gd name="connsiteY4" fmla="*/ 1600200 h 2023533"/>
                <a:gd name="connsiteX5" fmla="*/ 287873 w 1762682"/>
                <a:gd name="connsiteY5" fmla="*/ 1134533 h 2023533"/>
                <a:gd name="connsiteX6" fmla="*/ 905940 w 1762682"/>
                <a:gd name="connsiteY6" fmla="*/ 673100 h 2023533"/>
                <a:gd name="connsiteX7" fmla="*/ 1223440 w 1762682"/>
                <a:gd name="connsiteY7" fmla="*/ 499533 h 2023533"/>
                <a:gd name="connsiteX8" fmla="*/ 1761073 w 1762682"/>
                <a:gd name="connsiteY8" fmla="*/ 300566 h 2023533"/>
                <a:gd name="connsiteX9" fmla="*/ 1316573 w 1762682"/>
                <a:gd name="connsiteY9" fmla="*/ 499533 h 2023533"/>
                <a:gd name="connsiteX10" fmla="*/ 1375840 w 1762682"/>
                <a:gd name="connsiteY10" fmla="*/ 292100 h 2023533"/>
                <a:gd name="connsiteX11" fmla="*/ 1447806 w 1762682"/>
                <a:gd name="connsiteY11" fmla="*/ 474133 h 2023533"/>
                <a:gd name="connsiteX12" fmla="*/ 1515540 w 1762682"/>
                <a:gd name="connsiteY12" fmla="*/ 228600 h 2023533"/>
                <a:gd name="connsiteX13" fmla="*/ 1286940 w 1762682"/>
                <a:gd name="connsiteY13" fmla="*/ 0 h 2023533"/>
                <a:gd name="connsiteX14" fmla="*/ 1312340 w 1762682"/>
                <a:gd name="connsiteY14" fmla="*/ 237066 h 2023533"/>
                <a:gd name="connsiteX15" fmla="*/ 1159940 w 1762682"/>
                <a:gd name="connsiteY15" fmla="*/ 110066 h 2023533"/>
                <a:gd name="connsiteX16" fmla="*/ 1100673 w 1762682"/>
                <a:gd name="connsiteY16" fmla="*/ 313266 h 2023533"/>
                <a:gd name="connsiteX17" fmla="*/ 897473 w 1762682"/>
                <a:gd name="connsiteY17" fmla="*/ 558800 h 2023533"/>
                <a:gd name="connsiteX18" fmla="*/ 660406 w 1762682"/>
                <a:gd name="connsiteY18" fmla="*/ 736600 h 2023533"/>
                <a:gd name="connsiteX19" fmla="*/ 660406 w 1762682"/>
                <a:gd name="connsiteY19" fmla="*/ 736600 h 2023533"/>
                <a:gd name="connsiteX0" fmla="*/ 194740 w 1765306"/>
                <a:gd name="connsiteY0" fmla="*/ 2023533 h 2023533"/>
                <a:gd name="connsiteX1" fmla="*/ 110073 w 1765306"/>
                <a:gd name="connsiteY1" fmla="*/ 1964266 h 2023533"/>
                <a:gd name="connsiteX2" fmla="*/ 67740 w 1765306"/>
                <a:gd name="connsiteY2" fmla="*/ 1811866 h 2023533"/>
                <a:gd name="connsiteX3" fmla="*/ 6 w 1765306"/>
                <a:gd name="connsiteY3" fmla="*/ 1735666 h 2023533"/>
                <a:gd name="connsiteX4" fmla="*/ 93140 w 1765306"/>
                <a:gd name="connsiteY4" fmla="*/ 1600200 h 2023533"/>
                <a:gd name="connsiteX5" fmla="*/ 287873 w 1765306"/>
                <a:gd name="connsiteY5" fmla="*/ 1134533 h 2023533"/>
                <a:gd name="connsiteX6" fmla="*/ 905940 w 1765306"/>
                <a:gd name="connsiteY6" fmla="*/ 673100 h 2023533"/>
                <a:gd name="connsiteX7" fmla="*/ 1223440 w 1765306"/>
                <a:gd name="connsiteY7" fmla="*/ 499533 h 2023533"/>
                <a:gd name="connsiteX8" fmla="*/ 1761073 w 1765306"/>
                <a:gd name="connsiteY8" fmla="*/ 300566 h 2023533"/>
                <a:gd name="connsiteX9" fmla="*/ 1316573 w 1765306"/>
                <a:gd name="connsiteY9" fmla="*/ 499533 h 2023533"/>
                <a:gd name="connsiteX10" fmla="*/ 1375840 w 1765306"/>
                <a:gd name="connsiteY10" fmla="*/ 292100 h 2023533"/>
                <a:gd name="connsiteX11" fmla="*/ 1765306 w 1765306"/>
                <a:gd name="connsiteY11" fmla="*/ 4233 h 2023533"/>
                <a:gd name="connsiteX12" fmla="*/ 1515540 w 1765306"/>
                <a:gd name="connsiteY12" fmla="*/ 228600 h 2023533"/>
                <a:gd name="connsiteX13" fmla="*/ 1286940 w 1765306"/>
                <a:gd name="connsiteY13" fmla="*/ 0 h 2023533"/>
                <a:gd name="connsiteX14" fmla="*/ 1312340 w 1765306"/>
                <a:gd name="connsiteY14" fmla="*/ 237066 h 2023533"/>
                <a:gd name="connsiteX15" fmla="*/ 1159940 w 1765306"/>
                <a:gd name="connsiteY15" fmla="*/ 110066 h 2023533"/>
                <a:gd name="connsiteX16" fmla="*/ 1100673 w 1765306"/>
                <a:gd name="connsiteY16" fmla="*/ 313266 h 2023533"/>
                <a:gd name="connsiteX17" fmla="*/ 897473 w 1765306"/>
                <a:gd name="connsiteY17" fmla="*/ 558800 h 2023533"/>
                <a:gd name="connsiteX18" fmla="*/ 660406 w 1765306"/>
                <a:gd name="connsiteY18" fmla="*/ 736600 h 2023533"/>
                <a:gd name="connsiteX19" fmla="*/ 660406 w 1765306"/>
                <a:gd name="connsiteY19" fmla="*/ 736600 h 2023533"/>
                <a:gd name="connsiteX0" fmla="*/ 194740 w 1765306"/>
                <a:gd name="connsiteY0" fmla="*/ 2023533 h 2023533"/>
                <a:gd name="connsiteX1" fmla="*/ 110073 w 1765306"/>
                <a:gd name="connsiteY1" fmla="*/ 1964266 h 2023533"/>
                <a:gd name="connsiteX2" fmla="*/ 67740 w 1765306"/>
                <a:gd name="connsiteY2" fmla="*/ 1811866 h 2023533"/>
                <a:gd name="connsiteX3" fmla="*/ 6 w 1765306"/>
                <a:gd name="connsiteY3" fmla="*/ 1735666 h 2023533"/>
                <a:gd name="connsiteX4" fmla="*/ 93140 w 1765306"/>
                <a:gd name="connsiteY4" fmla="*/ 1600200 h 2023533"/>
                <a:gd name="connsiteX5" fmla="*/ 287873 w 1765306"/>
                <a:gd name="connsiteY5" fmla="*/ 1134533 h 2023533"/>
                <a:gd name="connsiteX6" fmla="*/ 905940 w 1765306"/>
                <a:gd name="connsiteY6" fmla="*/ 673100 h 2023533"/>
                <a:gd name="connsiteX7" fmla="*/ 1223440 w 1765306"/>
                <a:gd name="connsiteY7" fmla="*/ 499533 h 2023533"/>
                <a:gd name="connsiteX8" fmla="*/ 1761073 w 1765306"/>
                <a:gd name="connsiteY8" fmla="*/ 300566 h 2023533"/>
                <a:gd name="connsiteX9" fmla="*/ 1621373 w 1765306"/>
                <a:gd name="connsiteY9" fmla="*/ 359833 h 2023533"/>
                <a:gd name="connsiteX10" fmla="*/ 1375840 w 1765306"/>
                <a:gd name="connsiteY10" fmla="*/ 292100 h 2023533"/>
                <a:gd name="connsiteX11" fmla="*/ 1765306 w 1765306"/>
                <a:gd name="connsiteY11" fmla="*/ 4233 h 2023533"/>
                <a:gd name="connsiteX12" fmla="*/ 1515540 w 1765306"/>
                <a:gd name="connsiteY12" fmla="*/ 228600 h 2023533"/>
                <a:gd name="connsiteX13" fmla="*/ 1286940 w 1765306"/>
                <a:gd name="connsiteY13" fmla="*/ 0 h 2023533"/>
                <a:gd name="connsiteX14" fmla="*/ 1312340 w 1765306"/>
                <a:gd name="connsiteY14" fmla="*/ 237066 h 2023533"/>
                <a:gd name="connsiteX15" fmla="*/ 1159940 w 1765306"/>
                <a:gd name="connsiteY15" fmla="*/ 110066 h 2023533"/>
                <a:gd name="connsiteX16" fmla="*/ 1100673 w 1765306"/>
                <a:gd name="connsiteY16" fmla="*/ 313266 h 2023533"/>
                <a:gd name="connsiteX17" fmla="*/ 897473 w 1765306"/>
                <a:gd name="connsiteY17" fmla="*/ 558800 h 2023533"/>
                <a:gd name="connsiteX18" fmla="*/ 660406 w 1765306"/>
                <a:gd name="connsiteY18" fmla="*/ 736600 h 2023533"/>
                <a:gd name="connsiteX19" fmla="*/ 660406 w 1765306"/>
                <a:gd name="connsiteY19" fmla="*/ 736600 h 2023533"/>
                <a:gd name="connsiteX0" fmla="*/ 194740 w 1765577"/>
                <a:gd name="connsiteY0" fmla="*/ 2023533 h 2023533"/>
                <a:gd name="connsiteX1" fmla="*/ 110073 w 1765577"/>
                <a:gd name="connsiteY1" fmla="*/ 1964266 h 2023533"/>
                <a:gd name="connsiteX2" fmla="*/ 67740 w 1765577"/>
                <a:gd name="connsiteY2" fmla="*/ 1811866 h 2023533"/>
                <a:gd name="connsiteX3" fmla="*/ 6 w 1765577"/>
                <a:gd name="connsiteY3" fmla="*/ 1735666 h 2023533"/>
                <a:gd name="connsiteX4" fmla="*/ 93140 w 1765577"/>
                <a:gd name="connsiteY4" fmla="*/ 1600200 h 2023533"/>
                <a:gd name="connsiteX5" fmla="*/ 287873 w 1765577"/>
                <a:gd name="connsiteY5" fmla="*/ 1134533 h 2023533"/>
                <a:gd name="connsiteX6" fmla="*/ 905940 w 1765577"/>
                <a:gd name="connsiteY6" fmla="*/ 673100 h 2023533"/>
                <a:gd name="connsiteX7" fmla="*/ 1223440 w 1765577"/>
                <a:gd name="connsiteY7" fmla="*/ 499533 h 2023533"/>
                <a:gd name="connsiteX8" fmla="*/ 1761073 w 1765577"/>
                <a:gd name="connsiteY8" fmla="*/ 300566 h 2023533"/>
                <a:gd name="connsiteX9" fmla="*/ 1659473 w 1765577"/>
                <a:gd name="connsiteY9" fmla="*/ 245533 h 2023533"/>
                <a:gd name="connsiteX10" fmla="*/ 1375840 w 1765577"/>
                <a:gd name="connsiteY10" fmla="*/ 292100 h 2023533"/>
                <a:gd name="connsiteX11" fmla="*/ 1765306 w 1765577"/>
                <a:gd name="connsiteY11" fmla="*/ 4233 h 2023533"/>
                <a:gd name="connsiteX12" fmla="*/ 1515540 w 1765577"/>
                <a:gd name="connsiteY12" fmla="*/ 228600 h 2023533"/>
                <a:gd name="connsiteX13" fmla="*/ 1286940 w 1765577"/>
                <a:gd name="connsiteY13" fmla="*/ 0 h 2023533"/>
                <a:gd name="connsiteX14" fmla="*/ 1312340 w 1765577"/>
                <a:gd name="connsiteY14" fmla="*/ 237066 h 2023533"/>
                <a:gd name="connsiteX15" fmla="*/ 1159940 w 1765577"/>
                <a:gd name="connsiteY15" fmla="*/ 110066 h 2023533"/>
                <a:gd name="connsiteX16" fmla="*/ 1100673 w 1765577"/>
                <a:gd name="connsiteY16" fmla="*/ 313266 h 2023533"/>
                <a:gd name="connsiteX17" fmla="*/ 897473 w 1765577"/>
                <a:gd name="connsiteY17" fmla="*/ 558800 h 2023533"/>
                <a:gd name="connsiteX18" fmla="*/ 660406 w 1765577"/>
                <a:gd name="connsiteY18" fmla="*/ 736600 h 2023533"/>
                <a:gd name="connsiteX19" fmla="*/ 660406 w 1765577"/>
                <a:gd name="connsiteY19" fmla="*/ 736600 h 2023533"/>
                <a:gd name="connsiteX0" fmla="*/ 194740 w 1765577"/>
                <a:gd name="connsiteY0" fmla="*/ 2023533 h 2023533"/>
                <a:gd name="connsiteX1" fmla="*/ 110073 w 1765577"/>
                <a:gd name="connsiteY1" fmla="*/ 1964266 h 2023533"/>
                <a:gd name="connsiteX2" fmla="*/ 67740 w 1765577"/>
                <a:gd name="connsiteY2" fmla="*/ 1811866 h 2023533"/>
                <a:gd name="connsiteX3" fmla="*/ 6 w 1765577"/>
                <a:gd name="connsiteY3" fmla="*/ 1735666 h 2023533"/>
                <a:gd name="connsiteX4" fmla="*/ 93140 w 1765577"/>
                <a:gd name="connsiteY4" fmla="*/ 1600200 h 2023533"/>
                <a:gd name="connsiteX5" fmla="*/ 287873 w 1765577"/>
                <a:gd name="connsiteY5" fmla="*/ 1134533 h 2023533"/>
                <a:gd name="connsiteX6" fmla="*/ 905940 w 1765577"/>
                <a:gd name="connsiteY6" fmla="*/ 673100 h 2023533"/>
                <a:gd name="connsiteX7" fmla="*/ 1223440 w 1765577"/>
                <a:gd name="connsiteY7" fmla="*/ 499533 h 2023533"/>
                <a:gd name="connsiteX8" fmla="*/ 1761073 w 1765577"/>
                <a:gd name="connsiteY8" fmla="*/ 300566 h 2023533"/>
                <a:gd name="connsiteX9" fmla="*/ 1659473 w 1765577"/>
                <a:gd name="connsiteY9" fmla="*/ 245533 h 2023533"/>
                <a:gd name="connsiteX10" fmla="*/ 1375840 w 1765577"/>
                <a:gd name="connsiteY10" fmla="*/ 292100 h 2023533"/>
                <a:gd name="connsiteX11" fmla="*/ 1485906 w 1765577"/>
                <a:gd name="connsiteY11" fmla="*/ 461433 h 2023533"/>
                <a:gd name="connsiteX12" fmla="*/ 1515540 w 1765577"/>
                <a:gd name="connsiteY12" fmla="*/ 228600 h 2023533"/>
                <a:gd name="connsiteX13" fmla="*/ 1286940 w 1765577"/>
                <a:gd name="connsiteY13" fmla="*/ 0 h 2023533"/>
                <a:gd name="connsiteX14" fmla="*/ 1312340 w 1765577"/>
                <a:gd name="connsiteY14" fmla="*/ 237066 h 2023533"/>
                <a:gd name="connsiteX15" fmla="*/ 1159940 w 1765577"/>
                <a:gd name="connsiteY15" fmla="*/ 110066 h 2023533"/>
                <a:gd name="connsiteX16" fmla="*/ 1100673 w 1765577"/>
                <a:gd name="connsiteY16" fmla="*/ 313266 h 2023533"/>
                <a:gd name="connsiteX17" fmla="*/ 897473 w 1765577"/>
                <a:gd name="connsiteY17" fmla="*/ 558800 h 2023533"/>
                <a:gd name="connsiteX18" fmla="*/ 660406 w 1765577"/>
                <a:gd name="connsiteY18" fmla="*/ 736600 h 2023533"/>
                <a:gd name="connsiteX19" fmla="*/ 660406 w 1765577"/>
                <a:gd name="connsiteY19" fmla="*/ 736600 h 2023533"/>
                <a:gd name="connsiteX0" fmla="*/ 194740 w 1765577"/>
                <a:gd name="connsiteY0" fmla="*/ 2023533 h 2023533"/>
                <a:gd name="connsiteX1" fmla="*/ 110073 w 1765577"/>
                <a:gd name="connsiteY1" fmla="*/ 1964266 h 2023533"/>
                <a:gd name="connsiteX2" fmla="*/ 67740 w 1765577"/>
                <a:gd name="connsiteY2" fmla="*/ 1811866 h 2023533"/>
                <a:gd name="connsiteX3" fmla="*/ 6 w 1765577"/>
                <a:gd name="connsiteY3" fmla="*/ 1735666 h 2023533"/>
                <a:gd name="connsiteX4" fmla="*/ 93140 w 1765577"/>
                <a:gd name="connsiteY4" fmla="*/ 1600200 h 2023533"/>
                <a:gd name="connsiteX5" fmla="*/ 287873 w 1765577"/>
                <a:gd name="connsiteY5" fmla="*/ 1134533 h 2023533"/>
                <a:gd name="connsiteX6" fmla="*/ 905940 w 1765577"/>
                <a:gd name="connsiteY6" fmla="*/ 673100 h 2023533"/>
                <a:gd name="connsiteX7" fmla="*/ 1223440 w 1765577"/>
                <a:gd name="connsiteY7" fmla="*/ 499533 h 2023533"/>
                <a:gd name="connsiteX8" fmla="*/ 1761073 w 1765577"/>
                <a:gd name="connsiteY8" fmla="*/ 300566 h 2023533"/>
                <a:gd name="connsiteX9" fmla="*/ 1659473 w 1765577"/>
                <a:gd name="connsiteY9" fmla="*/ 245533 h 2023533"/>
                <a:gd name="connsiteX10" fmla="*/ 1375840 w 1765577"/>
                <a:gd name="connsiteY10" fmla="*/ 292100 h 2023533"/>
                <a:gd name="connsiteX11" fmla="*/ 1485906 w 1765577"/>
                <a:gd name="connsiteY11" fmla="*/ 461433 h 2023533"/>
                <a:gd name="connsiteX12" fmla="*/ 1617140 w 1765577"/>
                <a:gd name="connsiteY12" fmla="*/ 25400 h 2023533"/>
                <a:gd name="connsiteX13" fmla="*/ 1286940 w 1765577"/>
                <a:gd name="connsiteY13" fmla="*/ 0 h 2023533"/>
                <a:gd name="connsiteX14" fmla="*/ 1312340 w 1765577"/>
                <a:gd name="connsiteY14" fmla="*/ 237066 h 2023533"/>
                <a:gd name="connsiteX15" fmla="*/ 1159940 w 1765577"/>
                <a:gd name="connsiteY15" fmla="*/ 110066 h 2023533"/>
                <a:gd name="connsiteX16" fmla="*/ 1100673 w 1765577"/>
                <a:gd name="connsiteY16" fmla="*/ 313266 h 2023533"/>
                <a:gd name="connsiteX17" fmla="*/ 897473 w 1765577"/>
                <a:gd name="connsiteY17" fmla="*/ 558800 h 2023533"/>
                <a:gd name="connsiteX18" fmla="*/ 660406 w 1765577"/>
                <a:gd name="connsiteY18" fmla="*/ 736600 h 2023533"/>
                <a:gd name="connsiteX19" fmla="*/ 660406 w 1765577"/>
                <a:gd name="connsiteY19" fmla="*/ 736600 h 2023533"/>
                <a:gd name="connsiteX0" fmla="*/ 194740 w 1765577"/>
                <a:gd name="connsiteY0" fmla="*/ 2023533 h 2023533"/>
                <a:gd name="connsiteX1" fmla="*/ 110073 w 1765577"/>
                <a:gd name="connsiteY1" fmla="*/ 1964266 h 2023533"/>
                <a:gd name="connsiteX2" fmla="*/ 67740 w 1765577"/>
                <a:gd name="connsiteY2" fmla="*/ 1811866 h 2023533"/>
                <a:gd name="connsiteX3" fmla="*/ 6 w 1765577"/>
                <a:gd name="connsiteY3" fmla="*/ 1735666 h 2023533"/>
                <a:gd name="connsiteX4" fmla="*/ 93140 w 1765577"/>
                <a:gd name="connsiteY4" fmla="*/ 1600200 h 2023533"/>
                <a:gd name="connsiteX5" fmla="*/ 287873 w 1765577"/>
                <a:gd name="connsiteY5" fmla="*/ 1134533 h 2023533"/>
                <a:gd name="connsiteX6" fmla="*/ 905940 w 1765577"/>
                <a:gd name="connsiteY6" fmla="*/ 673100 h 2023533"/>
                <a:gd name="connsiteX7" fmla="*/ 1223440 w 1765577"/>
                <a:gd name="connsiteY7" fmla="*/ 499533 h 2023533"/>
                <a:gd name="connsiteX8" fmla="*/ 1761073 w 1765577"/>
                <a:gd name="connsiteY8" fmla="*/ 300566 h 2023533"/>
                <a:gd name="connsiteX9" fmla="*/ 1659473 w 1765577"/>
                <a:gd name="connsiteY9" fmla="*/ 245533 h 2023533"/>
                <a:gd name="connsiteX10" fmla="*/ 1375840 w 1765577"/>
                <a:gd name="connsiteY10" fmla="*/ 292100 h 2023533"/>
                <a:gd name="connsiteX11" fmla="*/ 1485906 w 1765577"/>
                <a:gd name="connsiteY11" fmla="*/ 461433 h 2023533"/>
                <a:gd name="connsiteX12" fmla="*/ 1617140 w 1765577"/>
                <a:gd name="connsiteY12" fmla="*/ 25400 h 2023533"/>
                <a:gd name="connsiteX13" fmla="*/ 1286940 w 1765577"/>
                <a:gd name="connsiteY13" fmla="*/ 0 h 2023533"/>
                <a:gd name="connsiteX14" fmla="*/ 1312340 w 1765577"/>
                <a:gd name="connsiteY14" fmla="*/ 237066 h 2023533"/>
                <a:gd name="connsiteX15" fmla="*/ 1159940 w 1765577"/>
                <a:gd name="connsiteY15" fmla="*/ 110066 h 2023533"/>
                <a:gd name="connsiteX16" fmla="*/ 1100673 w 1765577"/>
                <a:gd name="connsiteY16" fmla="*/ 313266 h 2023533"/>
                <a:gd name="connsiteX17" fmla="*/ 897473 w 1765577"/>
                <a:gd name="connsiteY17" fmla="*/ 558800 h 2023533"/>
                <a:gd name="connsiteX18" fmla="*/ 660406 w 1765577"/>
                <a:gd name="connsiteY18" fmla="*/ 736600 h 2023533"/>
                <a:gd name="connsiteX19" fmla="*/ 660406 w 1765577"/>
                <a:gd name="connsiteY19" fmla="*/ 736600 h 2023533"/>
                <a:gd name="connsiteX0" fmla="*/ 194740 w 1765577"/>
                <a:gd name="connsiteY0" fmla="*/ 2607733 h 2607733"/>
                <a:gd name="connsiteX1" fmla="*/ 110073 w 1765577"/>
                <a:gd name="connsiteY1" fmla="*/ 2548466 h 2607733"/>
                <a:gd name="connsiteX2" fmla="*/ 67740 w 1765577"/>
                <a:gd name="connsiteY2" fmla="*/ 2396066 h 2607733"/>
                <a:gd name="connsiteX3" fmla="*/ 6 w 1765577"/>
                <a:gd name="connsiteY3" fmla="*/ 2319866 h 2607733"/>
                <a:gd name="connsiteX4" fmla="*/ 93140 w 1765577"/>
                <a:gd name="connsiteY4" fmla="*/ 2184400 h 2607733"/>
                <a:gd name="connsiteX5" fmla="*/ 287873 w 1765577"/>
                <a:gd name="connsiteY5" fmla="*/ 1718733 h 2607733"/>
                <a:gd name="connsiteX6" fmla="*/ 905940 w 1765577"/>
                <a:gd name="connsiteY6" fmla="*/ 1257300 h 2607733"/>
                <a:gd name="connsiteX7" fmla="*/ 1223440 w 1765577"/>
                <a:gd name="connsiteY7" fmla="*/ 1083733 h 2607733"/>
                <a:gd name="connsiteX8" fmla="*/ 1761073 w 1765577"/>
                <a:gd name="connsiteY8" fmla="*/ 884766 h 2607733"/>
                <a:gd name="connsiteX9" fmla="*/ 1659473 w 1765577"/>
                <a:gd name="connsiteY9" fmla="*/ 829733 h 2607733"/>
                <a:gd name="connsiteX10" fmla="*/ 1375840 w 1765577"/>
                <a:gd name="connsiteY10" fmla="*/ 876300 h 2607733"/>
                <a:gd name="connsiteX11" fmla="*/ 1485906 w 1765577"/>
                <a:gd name="connsiteY11" fmla="*/ 1045633 h 2607733"/>
                <a:gd name="connsiteX12" fmla="*/ 1617140 w 1765577"/>
                <a:gd name="connsiteY12" fmla="*/ 609600 h 2607733"/>
                <a:gd name="connsiteX13" fmla="*/ 1236140 w 1765577"/>
                <a:gd name="connsiteY13" fmla="*/ 0 h 2607733"/>
                <a:gd name="connsiteX14" fmla="*/ 1312340 w 1765577"/>
                <a:gd name="connsiteY14" fmla="*/ 821266 h 2607733"/>
                <a:gd name="connsiteX15" fmla="*/ 1159940 w 1765577"/>
                <a:gd name="connsiteY15" fmla="*/ 694266 h 2607733"/>
                <a:gd name="connsiteX16" fmla="*/ 1100673 w 1765577"/>
                <a:gd name="connsiteY16" fmla="*/ 897466 h 2607733"/>
                <a:gd name="connsiteX17" fmla="*/ 897473 w 1765577"/>
                <a:gd name="connsiteY17" fmla="*/ 1143000 h 2607733"/>
                <a:gd name="connsiteX18" fmla="*/ 660406 w 1765577"/>
                <a:gd name="connsiteY18" fmla="*/ 1320800 h 2607733"/>
                <a:gd name="connsiteX19" fmla="*/ 660406 w 1765577"/>
                <a:gd name="connsiteY19" fmla="*/ 1320800 h 2607733"/>
                <a:gd name="connsiteX0" fmla="*/ 194740 w 1765577"/>
                <a:gd name="connsiteY0" fmla="*/ 2607733 h 2607733"/>
                <a:gd name="connsiteX1" fmla="*/ 110073 w 1765577"/>
                <a:gd name="connsiteY1" fmla="*/ 2548466 h 2607733"/>
                <a:gd name="connsiteX2" fmla="*/ 67740 w 1765577"/>
                <a:gd name="connsiteY2" fmla="*/ 2396066 h 2607733"/>
                <a:gd name="connsiteX3" fmla="*/ 6 w 1765577"/>
                <a:gd name="connsiteY3" fmla="*/ 2319866 h 2607733"/>
                <a:gd name="connsiteX4" fmla="*/ 93140 w 1765577"/>
                <a:gd name="connsiteY4" fmla="*/ 2184400 h 2607733"/>
                <a:gd name="connsiteX5" fmla="*/ 287873 w 1765577"/>
                <a:gd name="connsiteY5" fmla="*/ 1718733 h 2607733"/>
                <a:gd name="connsiteX6" fmla="*/ 905940 w 1765577"/>
                <a:gd name="connsiteY6" fmla="*/ 1257300 h 2607733"/>
                <a:gd name="connsiteX7" fmla="*/ 1223440 w 1765577"/>
                <a:gd name="connsiteY7" fmla="*/ 1083733 h 2607733"/>
                <a:gd name="connsiteX8" fmla="*/ 1761073 w 1765577"/>
                <a:gd name="connsiteY8" fmla="*/ 884766 h 2607733"/>
                <a:gd name="connsiteX9" fmla="*/ 1659473 w 1765577"/>
                <a:gd name="connsiteY9" fmla="*/ 829733 h 2607733"/>
                <a:gd name="connsiteX10" fmla="*/ 1375840 w 1765577"/>
                <a:gd name="connsiteY10" fmla="*/ 876300 h 2607733"/>
                <a:gd name="connsiteX11" fmla="*/ 1485906 w 1765577"/>
                <a:gd name="connsiteY11" fmla="*/ 1045633 h 2607733"/>
                <a:gd name="connsiteX12" fmla="*/ 1617140 w 1765577"/>
                <a:gd name="connsiteY12" fmla="*/ 609600 h 2607733"/>
                <a:gd name="connsiteX13" fmla="*/ 1236140 w 1765577"/>
                <a:gd name="connsiteY13" fmla="*/ 0 h 2607733"/>
                <a:gd name="connsiteX14" fmla="*/ 1312340 w 1765577"/>
                <a:gd name="connsiteY14" fmla="*/ 821266 h 2607733"/>
                <a:gd name="connsiteX15" fmla="*/ 893240 w 1765577"/>
                <a:gd name="connsiteY15" fmla="*/ 84666 h 2607733"/>
                <a:gd name="connsiteX16" fmla="*/ 1100673 w 1765577"/>
                <a:gd name="connsiteY16" fmla="*/ 897466 h 2607733"/>
                <a:gd name="connsiteX17" fmla="*/ 897473 w 1765577"/>
                <a:gd name="connsiteY17" fmla="*/ 1143000 h 2607733"/>
                <a:gd name="connsiteX18" fmla="*/ 660406 w 1765577"/>
                <a:gd name="connsiteY18" fmla="*/ 1320800 h 2607733"/>
                <a:gd name="connsiteX19" fmla="*/ 660406 w 1765577"/>
                <a:gd name="connsiteY19" fmla="*/ 1320800 h 2607733"/>
                <a:gd name="connsiteX0" fmla="*/ 194740 w 1765577"/>
                <a:gd name="connsiteY0" fmla="*/ 2607733 h 2607733"/>
                <a:gd name="connsiteX1" fmla="*/ 110073 w 1765577"/>
                <a:gd name="connsiteY1" fmla="*/ 2548466 h 2607733"/>
                <a:gd name="connsiteX2" fmla="*/ 67740 w 1765577"/>
                <a:gd name="connsiteY2" fmla="*/ 2396066 h 2607733"/>
                <a:gd name="connsiteX3" fmla="*/ 6 w 1765577"/>
                <a:gd name="connsiteY3" fmla="*/ 2319866 h 2607733"/>
                <a:gd name="connsiteX4" fmla="*/ 93140 w 1765577"/>
                <a:gd name="connsiteY4" fmla="*/ 2184400 h 2607733"/>
                <a:gd name="connsiteX5" fmla="*/ 287873 w 1765577"/>
                <a:gd name="connsiteY5" fmla="*/ 1718733 h 2607733"/>
                <a:gd name="connsiteX6" fmla="*/ 905940 w 1765577"/>
                <a:gd name="connsiteY6" fmla="*/ 1257300 h 2607733"/>
                <a:gd name="connsiteX7" fmla="*/ 1223440 w 1765577"/>
                <a:gd name="connsiteY7" fmla="*/ 1083733 h 2607733"/>
                <a:gd name="connsiteX8" fmla="*/ 1761073 w 1765577"/>
                <a:gd name="connsiteY8" fmla="*/ 884766 h 2607733"/>
                <a:gd name="connsiteX9" fmla="*/ 1659473 w 1765577"/>
                <a:gd name="connsiteY9" fmla="*/ 829733 h 2607733"/>
                <a:gd name="connsiteX10" fmla="*/ 1375840 w 1765577"/>
                <a:gd name="connsiteY10" fmla="*/ 876300 h 2607733"/>
                <a:gd name="connsiteX11" fmla="*/ 1485906 w 1765577"/>
                <a:gd name="connsiteY11" fmla="*/ 1045633 h 2607733"/>
                <a:gd name="connsiteX12" fmla="*/ 1617140 w 1765577"/>
                <a:gd name="connsiteY12" fmla="*/ 609600 h 2607733"/>
                <a:gd name="connsiteX13" fmla="*/ 1236140 w 1765577"/>
                <a:gd name="connsiteY13" fmla="*/ 0 h 2607733"/>
                <a:gd name="connsiteX14" fmla="*/ 1223440 w 1765577"/>
                <a:gd name="connsiteY14" fmla="*/ 579966 h 2607733"/>
                <a:gd name="connsiteX15" fmla="*/ 893240 w 1765577"/>
                <a:gd name="connsiteY15" fmla="*/ 84666 h 2607733"/>
                <a:gd name="connsiteX16" fmla="*/ 1100673 w 1765577"/>
                <a:gd name="connsiteY16" fmla="*/ 897466 h 2607733"/>
                <a:gd name="connsiteX17" fmla="*/ 897473 w 1765577"/>
                <a:gd name="connsiteY17" fmla="*/ 1143000 h 2607733"/>
                <a:gd name="connsiteX18" fmla="*/ 660406 w 1765577"/>
                <a:gd name="connsiteY18" fmla="*/ 1320800 h 2607733"/>
                <a:gd name="connsiteX19" fmla="*/ 660406 w 1765577"/>
                <a:gd name="connsiteY19" fmla="*/ 1320800 h 2607733"/>
                <a:gd name="connsiteX0" fmla="*/ 194740 w 1765577"/>
                <a:gd name="connsiteY0" fmla="*/ 2607733 h 2607733"/>
                <a:gd name="connsiteX1" fmla="*/ 110073 w 1765577"/>
                <a:gd name="connsiteY1" fmla="*/ 2548466 h 2607733"/>
                <a:gd name="connsiteX2" fmla="*/ 67740 w 1765577"/>
                <a:gd name="connsiteY2" fmla="*/ 2396066 h 2607733"/>
                <a:gd name="connsiteX3" fmla="*/ 6 w 1765577"/>
                <a:gd name="connsiteY3" fmla="*/ 2319866 h 2607733"/>
                <a:gd name="connsiteX4" fmla="*/ 93140 w 1765577"/>
                <a:gd name="connsiteY4" fmla="*/ 2184400 h 2607733"/>
                <a:gd name="connsiteX5" fmla="*/ 287873 w 1765577"/>
                <a:gd name="connsiteY5" fmla="*/ 1718733 h 2607733"/>
                <a:gd name="connsiteX6" fmla="*/ 905940 w 1765577"/>
                <a:gd name="connsiteY6" fmla="*/ 1257300 h 2607733"/>
                <a:gd name="connsiteX7" fmla="*/ 1223440 w 1765577"/>
                <a:gd name="connsiteY7" fmla="*/ 1083733 h 2607733"/>
                <a:gd name="connsiteX8" fmla="*/ 1761073 w 1765577"/>
                <a:gd name="connsiteY8" fmla="*/ 884766 h 2607733"/>
                <a:gd name="connsiteX9" fmla="*/ 1659473 w 1765577"/>
                <a:gd name="connsiteY9" fmla="*/ 829733 h 2607733"/>
                <a:gd name="connsiteX10" fmla="*/ 1375840 w 1765577"/>
                <a:gd name="connsiteY10" fmla="*/ 876300 h 2607733"/>
                <a:gd name="connsiteX11" fmla="*/ 1485906 w 1765577"/>
                <a:gd name="connsiteY11" fmla="*/ 1045633 h 2607733"/>
                <a:gd name="connsiteX12" fmla="*/ 1693340 w 1765577"/>
                <a:gd name="connsiteY12" fmla="*/ 101600 h 2607733"/>
                <a:gd name="connsiteX13" fmla="*/ 1236140 w 1765577"/>
                <a:gd name="connsiteY13" fmla="*/ 0 h 2607733"/>
                <a:gd name="connsiteX14" fmla="*/ 1223440 w 1765577"/>
                <a:gd name="connsiteY14" fmla="*/ 579966 h 2607733"/>
                <a:gd name="connsiteX15" fmla="*/ 893240 w 1765577"/>
                <a:gd name="connsiteY15" fmla="*/ 84666 h 2607733"/>
                <a:gd name="connsiteX16" fmla="*/ 1100673 w 1765577"/>
                <a:gd name="connsiteY16" fmla="*/ 897466 h 2607733"/>
                <a:gd name="connsiteX17" fmla="*/ 897473 w 1765577"/>
                <a:gd name="connsiteY17" fmla="*/ 1143000 h 2607733"/>
                <a:gd name="connsiteX18" fmla="*/ 660406 w 1765577"/>
                <a:gd name="connsiteY18" fmla="*/ 1320800 h 2607733"/>
                <a:gd name="connsiteX19" fmla="*/ 660406 w 1765577"/>
                <a:gd name="connsiteY19" fmla="*/ 1320800 h 2607733"/>
                <a:gd name="connsiteX0" fmla="*/ 194740 w 1765577"/>
                <a:gd name="connsiteY0" fmla="*/ 2607733 h 2607733"/>
                <a:gd name="connsiteX1" fmla="*/ 110073 w 1765577"/>
                <a:gd name="connsiteY1" fmla="*/ 2548466 h 2607733"/>
                <a:gd name="connsiteX2" fmla="*/ 67740 w 1765577"/>
                <a:gd name="connsiteY2" fmla="*/ 2396066 h 2607733"/>
                <a:gd name="connsiteX3" fmla="*/ 6 w 1765577"/>
                <a:gd name="connsiteY3" fmla="*/ 2319866 h 2607733"/>
                <a:gd name="connsiteX4" fmla="*/ 93140 w 1765577"/>
                <a:gd name="connsiteY4" fmla="*/ 2184400 h 2607733"/>
                <a:gd name="connsiteX5" fmla="*/ 287873 w 1765577"/>
                <a:gd name="connsiteY5" fmla="*/ 1718733 h 2607733"/>
                <a:gd name="connsiteX6" fmla="*/ 905940 w 1765577"/>
                <a:gd name="connsiteY6" fmla="*/ 1257300 h 2607733"/>
                <a:gd name="connsiteX7" fmla="*/ 1223440 w 1765577"/>
                <a:gd name="connsiteY7" fmla="*/ 1083733 h 2607733"/>
                <a:gd name="connsiteX8" fmla="*/ 1761073 w 1765577"/>
                <a:gd name="connsiteY8" fmla="*/ 884766 h 2607733"/>
                <a:gd name="connsiteX9" fmla="*/ 1659473 w 1765577"/>
                <a:gd name="connsiteY9" fmla="*/ 829733 h 2607733"/>
                <a:gd name="connsiteX10" fmla="*/ 1375840 w 1765577"/>
                <a:gd name="connsiteY10" fmla="*/ 876300 h 2607733"/>
                <a:gd name="connsiteX11" fmla="*/ 1714506 w 1765577"/>
                <a:gd name="connsiteY11" fmla="*/ 537633 h 2607733"/>
                <a:gd name="connsiteX12" fmla="*/ 1693340 w 1765577"/>
                <a:gd name="connsiteY12" fmla="*/ 101600 h 2607733"/>
                <a:gd name="connsiteX13" fmla="*/ 1236140 w 1765577"/>
                <a:gd name="connsiteY13" fmla="*/ 0 h 2607733"/>
                <a:gd name="connsiteX14" fmla="*/ 1223440 w 1765577"/>
                <a:gd name="connsiteY14" fmla="*/ 579966 h 2607733"/>
                <a:gd name="connsiteX15" fmla="*/ 893240 w 1765577"/>
                <a:gd name="connsiteY15" fmla="*/ 84666 h 2607733"/>
                <a:gd name="connsiteX16" fmla="*/ 1100673 w 1765577"/>
                <a:gd name="connsiteY16" fmla="*/ 897466 h 2607733"/>
                <a:gd name="connsiteX17" fmla="*/ 897473 w 1765577"/>
                <a:gd name="connsiteY17" fmla="*/ 1143000 h 2607733"/>
                <a:gd name="connsiteX18" fmla="*/ 660406 w 1765577"/>
                <a:gd name="connsiteY18" fmla="*/ 1320800 h 2607733"/>
                <a:gd name="connsiteX19" fmla="*/ 660406 w 1765577"/>
                <a:gd name="connsiteY19" fmla="*/ 1320800 h 2607733"/>
                <a:gd name="connsiteX0" fmla="*/ 194740 w 2037381"/>
                <a:gd name="connsiteY0" fmla="*/ 2607733 h 2607733"/>
                <a:gd name="connsiteX1" fmla="*/ 110073 w 2037381"/>
                <a:gd name="connsiteY1" fmla="*/ 2548466 h 2607733"/>
                <a:gd name="connsiteX2" fmla="*/ 67740 w 2037381"/>
                <a:gd name="connsiteY2" fmla="*/ 2396066 h 2607733"/>
                <a:gd name="connsiteX3" fmla="*/ 6 w 2037381"/>
                <a:gd name="connsiteY3" fmla="*/ 2319866 h 2607733"/>
                <a:gd name="connsiteX4" fmla="*/ 93140 w 2037381"/>
                <a:gd name="connsiteY4" fmla="*/ 2184400 h 2607733"/>
                <a:gd name="connsiteX5" fmla="*/ 287873 w 2037381"/>
                <a:gd name="connsiteY5" fmla="*/ 1718733 h 2607733"/>
                <a:gd name="connsiteX6" fmla="*/ 905940 w 2037381"/>
                <a:gd name="connsiteY6" fmla="*/ 1257300 h 2607733"/>
                <a:gd name="connsiteX7" fmla="*/ 1223440 w 2037381"/>
                <a:gd name="connsiteY7" fmla="*/ 1083733 h 2607733"/>
                <a:gd name="connsiteX8" fmla="*/ 1761073 w 2037381"/>
                <a:gd name="connsiteY8" fmla="*/ 884766 h 2607733"/>
                <a:gd name="connsiteX9" fmla="*/ 1659473 w 2037381"/>
                <a:gd name="connsiteY9" fmla="*/ 829733 h 2607733"/>
                <a:gd name="connsiteX10" fmla="*/ 2023540 w 2037381"/>
                <a:gd name="connsiteY10" fmla="*/ 685800 h 2607733"/>
                <a:gd name="connsiteX11" fmla="*/ 1714506 w 2037381"/>
                <a:gd name="connsiteY11" fmla="*/ 537633 h 2607733"/>
                <a:gd name="connsiteX12" fmla="*/ 1693340 w 2037381"/>
                <a:gd name="connsiteY12" fmla="*/ 101600 h 2607733"/>
                <a:gd name="connsiteX13" fmla="*/ 1236140 w 2037381"/>
                <a:gd name="connsiteY13" fmla="*/ 0 h 2607733"/>
                <a:gd name="connsiteX14" fmla="*/ 1223440 w 2037381"/>
                <a:gd name="connsiteY14" fmla="*/ 579966 h 2607733"/>
                <a:gd name="connsiteX15" fmla="*/ 893240 w 2037381"/>
                <a:gd name="connsiteY15" fmla="*/ 84666 h 2607733"/>
                <a:gd name="connsiteX16" fmla="*/ 1100673 w 2037381"/>
                <a:gd name="connsiteY16" fmla="*/ 897466 h 2607733"/>
                <a:gd name="connsiteX17" fmla="*/ 897473 w 2037381"/>
                <a:gd name="connsiteY17" fmla="*/ 1143000 h 2607733"/>
                <a:gd name="connsiteX18" fmla="*/ 660406 w 2037381"/>
                <a:gd name="connsiteY18" fmla="*/ 1320800 h 2607733"/>
                <a:gd name="connsiteX19" fmla="*/ 660406 w 2037381"/>
                <a:gd name="connsiteY19" fmla="*/ 1320800 h 2607733"/>
                <a:gd name="connsiteX0" fmla="*/ 194740 w 2037381"/>
                <a:gd name="connsiteY0" fmla="*/ 2607733 h 2607733"/>
                <a:gd name="connsiteX1" fmla="*/ 110073 w 2037381"/>
                <a:gd name="connsiteY1" fmla="*/ 2548466 h 2607733"/>
                <a:gd name="connsiteX2" fmla="*/ 67740 w 2037381"/>
                <a:gd name="connsiteY2" fmla="*/ 2396066 h 2607733"/>
                <a:gd name="connsiteX3" fmla="*/ 6 w 2037381"/>
                <a:gd name="connsiteY3" fmla="*/ 2319866 h 2607733"/>
                <a:gd name="connsiteX4" fmla="*/ 93140 w 2037381"/>
                <a:gd name="connsiteY4" fmla="*/ 2184400 h 2607733"/>
                <a:gd name="connsiteX5" fmla="*/ 287873 w 2037381"/>
                <a:gd name="connsiteY5" fmla="*/ 1718733 h 2607733"/>
                <a:gd name="connsiteX6" fmla="*/ 905940 w 2037381"/>
                <a:gd name="connsiteY6" fmla="*/ 1257300 h 2607733"/>
                <a:gd name="connsiteX7" fmla="*/ 1223440 w 2037381"/>
                <a:gd name="connsiteY7" fmla="*/ 1083733 h 2607733"/>
                <a:gd name="connsiteX8" fmla="*/ 1761073 w 2037381"/>
                <a:gd name="connsiteY8" fmla="*/ 884766 h 2607733"/>
                <a:gd name="connsiteX9" fmla="*/ 1659473 w 2037381"/>
                <a:gd name="connsiteY9" fmla="*/ 829733 h 2607733"/>
                <a:gd name="connsiteX10" fmla="*/ 2023540 w 2037381"/>
                <a:gd name="connsiteY10" fmla="*/ 685800 h 2607733"/>
                <a:gd name="connsiteX11" fmla="*/ 1866906 w 2037381"/>
                <a:gd name="connsiteY11" fmla="*/ 347133 h 2607733"/>
                <a:gd name="connsiteX12" fmla="*/ 1693340 w 2037381"/>
                <a:gd name="connsiteY12" fmla="*/ 101600 h 2607733"/>
                <a:gd name="connsiteX13" fmla="*/ 1236140 w 2037381"/>
                <a:gd name="connsiteY13" fmla="*/ 0 h 2607733"/>
                <a:gd name="connsiteX14" fmla="*/ 1223440 w 2037381"/>
                <a:gd name="connsiteY14" fmla="*/ 579966 h 2607733"/>
                <a:gd name="connsiteX15" fmla="*/ 893240 w 2037381"/>
                <a:gd name="connsiteY15" fmla="*/ 84666 h 2607733"/>
                <a:gd name="connsiteX16" fmla="*/ 1100673 w 2037381"/>
                <a:gd name="connsiteY16" fmla="*/ 897466 h 2607733"/>
                <a:gd name="connsiteX17" fmla="*/ 897473 w 2037381"/>
                <a:gd name="connsiteY17" fmla="*/ 1143000 h 2607733"/>
                <a:gd name="connsiteX18" fmla="*/ 660406 w 2037381"/>
                <a:gd name="connsiteY18" fmla="*/ 1320800 h 2607733"/>
                <a:gd name="connsiteX19" fmla="*/ 660406 w 2037381"/>
                <a:gd name="connsiteY19" fmla="*/ 1320800 h 2607733"/>
                <a:gd name="connsiteX0" fmla="*/ 194740 w 2038740"/>
                <a:gd name="connsiteY0" fmla="*/ 2607733 h 2607733"/>
                <a:gd name="connsiteX1" fmla="*/ 110073 w 2038740"/>
                <a:gd name="connsiteY1" fmla="*/ 2548466 h 2607733"/>
                <a:gd name="connsiteX2" fmla="*/ 67740 w 2038740"/>
                <a:gd name="connsiteY2" fmla="*/ 2396066 h 2607733"/>
                <a:gd name="connsiteX3" fmla="*/ 6 w 2038740"/>
                <a:gd name="connsiteY3" fmla="*/ 2319866 h 2607733"/>
                <a:gd name="connsiteX4" fmla="*/ 93140 w 2038740"/>
                <a:gd name="connsiteY4" fmla="*/ 2184400 h 2607733"/>
                <a:gd name="connsiteX5" fmla="*/ 287873 w 2038740"/>
                <a:gd name="connsiteY5" fmla="*/ 1718733 h 2607733"/>
                <a:gd name="connsiteX6" fmla="*/ 905940 w 2038740"/>
                <a:gd name="connsiteY6" fmla="*/ 1257300 h 2607733"/>
                <a:gd name="connsiteX7" fmla="*/ 1223440 w 2038740"/>
                <a:gd name="connsiteY7" fmla="*/ 1083733 h 2607733"/>
                <a:gd name="connsiteX8" fmla="*/ 1761073 w 2038740"/>
                <a:gd name="connsiteY8" fmla="*/ 884766 h 2607733"/>
                <a:gd name="connsiteX9" fmla="*/ 1697573 w 2038740"/>
                <a:gd name="connsiteY9" fmla="*/ 702733 h 2607733"/>
                <a:gd name="connsiteX10" fmla="*/ 2023540 w 2038740"/>
                <a:gd name="connsiteY10" fmla="*/ 685800 h 2607733"/>
                <a:gd name="connsiteX11" fmla="*/ 1866906 w 2038740"/>
                <a:gd name="connsiteY11" fmla="*/ 347133 h 2607733"/>
                <a:gd name="connsiteX12" fmla="*/ 1693340 w 2038740"/>
                <a:gd name="connsiteY12" fmla="*/ 101600 h 2607733"/>
                <a:gd name="connsiteX13" fmla="*/ 1236140 w 2038740"/>
                <a:gd name="connsiteY13" fmla="*/ 0 h 2607733"/>
                <a:gd name="connsiteX14" fmla="*/ 1223440 w 2038740"/>
                <a:gd name="connsiteY14" fmla="*/ 579966 h 2607733"/>
                <a:gd name="connsiteX15" fmla="*/ 893240 w 2038740"/>
                <a:gd name="connsiteY15" fmla="*/ 84666 h 2607733"/>
                <a:gd name="connsiteX16" fmla="*/ 1100673 w 2038740"/>
                <a:gd name="connsiteY16" fmla="*/ 897466 h 2607733"/>
                <a:gd name="connsiteX17" fmla="*/ 897473 w 2038740"/>
                <a:gd name="connsiteY17" fmla="*/ 1143000 h 2607733"/>
                <a:gd name="connsiteX18" fmla="*/ 660406 w 2038740"/>
                <a:gd name="connsiteY18" fmla="*/ 1320800 h 2607733"/>
                <a:gd name="connsiteX19" fmla="*/ 660406 w 2038740"/>
                <a:gd name="connsiteY19" fmla="*/ 1320800 h 2607733"/>
                <a:gd name="connsiteX0" fmla="*/ 194740 w 2035903"/>
                <a:gd name="connsiteY0" fmla="*/ 2607733 h 2607733"/>
                <a:gd name="connsiteX1" fmla="*/ 110073 w 2035903"/>
                <a:gd name="connsiteY1" fmla="*/ 2548466 h 2607733"/>
                <a:gd name="connsiteX2" fmla="*/ 67740 w 2035903"/>
                <a:gd name="connsiteY2" fmla="*/ 2396066 h 2607733"/>
                <a:gd name="connsiteX3" fmla="*/ 6 w 2035903"/>
                <a:gd name="connsiteY3" fmla="*/ 2319866 h 2607733"/>
                <a:gd name="connsiteX4" fmla="*/ 93140 w 2035903"/>
                <a:gd name="connsiteY4" fmla="*/ 2184400 h 2607733"/>
                <a:gd name="connsiteX5" fmla="*/ 287873 w 2035903"/>
                <a:gd name="connsiteY5" fmla="*/ 1718733 h 2607733"/>
                <a:gd name="connsiteX6" fmla="*/ 905940 w 2035903"/>
                <a:gd name="connsiteY6" fmla="*/ 1257300 h 2607733"/>
                <a:gd name="connsiteX7" fmla="*/ 1223440 w 2035903"/>
                <a:gd name="connsiteY7" fmla="*/ 1083733 h 2607733"/>
                <a:gd name="connsiteX8" fmla="*/ 1761073 w 2035903"/>
                <a:gd name="connsiteY8" fmla="*/ 884766 h 2607733"/>
                <a:gd name="connsiteX9" fmla="*/ 1608673 w 2035903"/>
                <a:gd name="connsiteY9" fmla="*/ 766233 h 2607733"/>
                <a:gd name="connsiteX10" fmla="*/ 2023540 w 2035903"/>
                <a:gd name="connsiteY10" fmla="*/ 685800 h 2607733"/>
                <a:gd name="connsiteX11" fmla="*/ 1866906 w 2035903"/>
                <a:gd name="connsiteY11" fmla="*/ 347133 h 2607733"/>
                <a:gd name="connsiteX12" fmla="*/ 1693340 w 2035903"/>
                <a:gd name="connsiteY12" fmla="*/ 101600 h 2607733"/>
                <a:gd name="connsiteX13" fmla="*/ 1236140 w 2035903"/>
                <a:gd name="connsiteY13" fmla="*/ 0 h 2607733"/>
                <a:gd name="connsiteX14" fmla="*/ 1223440 w 2035903"/>
                <a:gd name="connsiteY14" fmla="*/ 579966 h 2607733"/>
                <a:gd name="connsiteX15" fmla="*/ 893240 w 2035903"/>
                <a:gd name="connsiteY15" fmla="*/ 84666 h 2607733"/>
                <a:gd name="connsiteX16" fmla="*/ 1100673 w 2035903"/>
                <a:gd name="connsiteY16" fmla="*/ 897466 h 2607733"/>
                <a:gd name="connsiteX17" fmla="*/ 897473 w 2035903"/>
                <a:gd name="connsiteY17" fmla="*/ 1143000 h 2607733"/>
                <a:gd name="connsiteX18" fmla="*/ 660406 w 2035903"/>
                <a:gd name="connsiteY18" fmla="*/ 1320800 h 2607733"/>
                <a:gd name="connsiteX19" fmla="*/ 660406 w 2035903"/>
                <a:gd name="connsiteY19" fmla="*/ 1320800 h 2607733"/>
                <a:gd name="connsiteX0" fmla="*/ 194740 w 1870479"/>
                <a:gd name="connsiteY0" fmla="*/ 2607733 h 2607733"/>
                <a:gd name="connsiteX1" fmla="*/ 110073 w 1870479"/>
                <a:gd name="connsiteY1" fmla="*/ 2548466 h 2607733"/>
                <a:gd name="connsiteX2" fmla="*/ 67740 w 1870479"/>
                <a:gd name="connsiteY2" fmla="*/ 2396066 h 2607733"/>
                <a:gd name="connsiteX3" fmla="*/ 6 w 1870479"/>
                <a:gd name="connsiteY3" fmla="*/ 2319866 h 2607733"/>
                <a:gd name="connsiteX4" fmla="*/ 93140 w 1870479"/>
                <a:gd name="connsiteY4" fmla="*/ 2184400 h 2607733"/>
                <a:gd name="connsiteX5" fmla="*/ 287873 w 1870479"/>
                <a:gd name="connsiteY5" fmla="*/ 1718733 h 2607733"/>
                <a:gd name="connsiteX6" fmla="*/ 905940 w 1870479"/>
                <a:gd name="connsiteY6" fmla="*/ 1257300 h 2607733"/>
                <a:gd name="connsiteX7" fmla="*/ 1223440 w 1870479"/>
                <a:gd name="connsiteY7" fmla="*/ 1083733 h 2607733"/>
                <a:gd name="connsiteX8" fmla="*/ 1761073 w 1870479"/>
                <a:gd name="connsiteY8" fmla="*/ 884766 h 2607733"/>
                <a:gd name="connsiteX9" fmla="*/ 1608673 w 1870479"/>
                <a:gd name="connsiteY9" fmla="*/ 766233 h 2607733"/>
                <a:gd name="connsiteX10" fmla="*/ 1515540 w 1870479"/>
                <a:gd name="connsiteY10" fmla="*/ 1066800 h 2607733"/>
                <a:gd name="connsiteX11" fmla="*/ 1866906 w 1870479"/>
                <a:gd name="connsiteY11" fmla="*/ 347133 h 2607733"/>
                <a:gd name="connsiteX12" fmla="*/ 1693340 w 1870479"/>
                <a:gd name="connsiteY12" fmla="*/ 101600 h 2607733"/>
                <a:gd name="connsiteX13" fmla="*/ 1236140 w 1870479"/>
                <a:gd name="connsiteY13" fmla="*/ 0 h 2607733"/>
                <a:gd name="connsiteX14" fmla="*/ 1223440 w 1870479"/>
                <a:gd name="connsiteY14" fmla="*/ 579966 h 2607733"/>
                <a:gd name="connsiteX15" fmla="*/ 893240 w 1870479"/>
                <a:gd name="connsiteY15" fmla="*/ 84666 h 2607733"/>
                <a:gd name="connsiteX16" fmla="*/ 1100673 w 1870479"/>
                <a:gd name="connsiteY16" fmla="*/ 897466 h 2607733"/>
                <a:gd name="connsiteX17" fmla="*/ 897473 w 1870479"/>
                <a:gd name="connsiteY17" fmla="*/ 1143000 h 2607733"/>
                <a:gd name="connsiteX18" fmla="*/ 660406 w 1870479"/>
                <a:gd name="connsiteY18" fmla="*/ 1320800 h 2607733"/>
                <a:gd name="connsiteX19" fmla="*/ 660406 w 1870479"/>
                <a:gd name="connsiteY19" fmla="*/ 1320800 h 2607733"/>
                <a:gd name="connsiteX0" fmla="*/ 194740 w 1764627"/>
                <a:gd name="connsiteY0" fmla="*/ 2607733 h 2607733"/>
                <a:gd name="connsiteX1" fmla="*/ 110073 w 1764627"/>
                <a:gd name="connsiteY1" fmla="*/ 2548466 h 2607733"/>
                <a:gd name="connsiteX2" fmla="*/ 67740 w 1764627"/>
                <a:gd name="connsiteY2" fmla="*/ 2396066 h 2607733"/>
                <a:gd name="connsiteX3" fmla="*/ 6 w 1764627"/>
                <a:gd name="connsiteY3" fmla="*/ 2319866 h 2607733"/>
                <a:gd name="connsiteX4" fmla="*/ 93140 w 1764627"/>
                <a:gd name="connsiteY4" fmla="*/ 2184400 h 2607733"/>
                <a:gd name="connsiteX5" fmla="*/ 287873 w 1764627"/>
                <a:gd name="connsiteY5" fmla="*/ 1718733 h 2607733"/>
                <a:gd name="connsiteX6" fmla="*/ 905940 w 1764627"/>
                <a:gd name="connsiteY6" fmla="*/ 1257300 h 2607733"/>
                <a:gd name="connsiteX7" fmla="*/ 1223440 w 1764627"/>
                <a:gd name="connsiteY7" fmla="*/ 1083733 h 2607733"/>
                <a:gd name="connsiteX8" fmla="*/ 1761073 w 1764627"/>
                <a:gd name="connsiteY8" fmla="*/ 884766 h 2607733"/>
                <a:gd name="connsiteX9" fmla="*/ 1608673 w 1764627"/>
                <a:gd name="connsiteY9" fmla="*/ 766233 h 2607733"/>
                <a:gd name="connsiteX10" fmla="*/ 1515540 w 1764627"/>
                <a:gd name="connsiteY10" fmla="*/ 1066800 h 2607733"/>
                <a:gd name="connsiteX11" fmla="*/ 1422406 w 1764627"/>
                <a:gd name="connsiteY11" fmla="*/ 829733 h 2607733"/>
                <a:gd name="connsiteX12" fmla="*/ 1693340 w 1764627"/>
                <a:gd name="connsiteY12" fmla="*/ 101600 h 2607733"/>
                <a:gd name="connsiteX13" fmla="*/ 1236140 w 1764627"/>
                <a:gd name="connsiteY13" fmla="*/ 0 h 2607733"/>
                <a:gd name="connsiteX14" fmla="*/ 1223440 w 1764627"/>
                <a:gd name="connsiteY14" fmla="*/ 579966 h 2607733"/>
                <a:gd name="connsiteX15" fmla="*/ 893240 w 1764627"/>
                <a:gd name="connsiteY15" fmla="*/ 84666 h 2607733"/>
                <a:gd name="connsiteX16" fmla="*/ 1100673 w 1764627"/>
                <a:gd name="connsiteY16" fmla="*/ 897466 h 2607733"/>
                <a:gd name="connsiteX17" fmla="*/ 897473 w 1764627"/>
                <a:gd name="connsiteY17" fmla="*/ 1143000 h 2607733"/>
                <a:gd name="connsiteX18" fmla="*/ 660406 w 1764627"/>
                <a:gd name="connsiteY18" fmla="*/ 1320800 h 2607733"/>
                <a:gd name="connsiteX19" fmla="*/ 660406 w 1764627"/>
                <a:gd name="connsiteY19" fmla="*/ 1320800 h 2607733"/>
                <a:gd name="connsiteX0" fmla="*/ 194740 w 1764627"/>
                <a:gd name="connsiteY0" fmla="*/ 2607733 h 2607733"/>
                <a:gd name="connsiteX1" fmla="*/ 110073 w 1764627"/>
                <a:gd name="connsiteY1" fmla="*/ 2548466 h 2607733"/>
                <a:gd name="connsiteX2" fmla="*/ 67740 w 1764627"/>
                <a:gd name="connsiteY2" fmla="*/ 2396066 h 2607733"/>
                <a:gd name="connsiteX3" fmla="*/ 6 w 1764627"/>
                <a:gd name="connsiteY3" fmla="*/ 2319866 h 2607733"/>
                <a:gd name="connsiteX4" fmla="*/ 93140 w 1764627"/>
                <a:gd name="connsiteY4" fmla="*/ 2184400 h 2607733"/>
                <a:gd name="connsiteX5" fmla="*/ 287873 w 1764627"/>
                <a:gd name="connsiteY5" fmla="*/ 1718733 h 2607733"/>
                <a:gd name="connsiteX6" fmla="*/ 905940 w 1764627"/>
                <a:gd name="connsiteY6" fmla="*/ 1257300 h 2607733"/>
                <a:gd name="connsiteX7" fmla="*/ 1490140 w 1764627"/>
                <a:gd name="connsiteY7" fmla="*/ 1198033 h 2607733"/>
                <a:gd name="connsiteX8" fmla="*/ 1761073 w 1764627"/>
                <a:gd name="connsiteY8" fmla="*/ 884766 h 2607733"/>
                <a:gd name="connsiteX9" fmla="*/ 1608673 w 1764627"/>
                <a:gd name="connsiteY9" fmla="*/ 766233 h 2607733"/>
                <a:gd name="connsiteX10" fmla="*/ 1515540 w 1764627"/>
                <a:gd name="connsiteY10" fmla="*/ 1066800 h 2607733"/>
                <a:gd name="connsiteX11" fmla="*/ 1422406 w 1764627"/>
                <a:gd name="connsiteY11" fmla="*/ 829733 h 2607733"/>
                <a:gd name="connsiteX12" fmla="*/ 1693340 w 1764627"/>
                <a:gd name="connsiteY12" fmla="*/ 101600 h 2607733"/>
                <a:gd name="connsiteX13" fmla="*/ 1236140 w 1764627"/>
                <a:gd name="connsiteY13" fmla="*/ 0 h 2607733"/>
                <a:gd name="connsiteX14" fmla="*/ 1223440 w 1764627"/>
                <a:gd name="connsiteY14" fmla="*/ 579966 h 2607733"/>
                <a:gd name="connsiteX15" fmla="*/ 893240 w 1764627"/>
                <a:gd name="connsiteY15" fmla="*/ 84666 h 2607733"/>
                <a:gd name="connsiteX16" fmla="*/ 1100673 w 1764627"/>
                <a:gd name="connsiteY16" fmla="*/ 897466 h 2607733"/>
                <a:gd name="connsiteX17" fmla="*/ 897473 w 1764627"/>
                <a:gd name="connsiteY17" fmla="*/ 1143000 h 2607733"/>
                <a:gd name="connsiteX18" fmla="*/ 660406 w 1764627"/>
                <a:gd name="connsiteY18" fmla="*/ 1320800 h 2607733"/>
                <a:gd name="connsiteX19" fmla="*/ 660406 w 1764627"/>
                <a:gd name="connsiteY19" fmla="*/ 1320800 h 2607733"/>
                <a:gd name="connsiteX0" fmla="*/ 194740 w 1764627"/>
                <a:gd name="connsiteY0" fmla="*/ 2607733 h 2607733"/>
                <a:gd name="connsiteX1" fmla="*/ 110073 w 1764627"/>
                <a:gd name="connsiteY1" fmla="*/ 2548466 h 2607733"/>
                <a:gd name="connsiteX2" fmla="*/ 67740 w 1764627"/>
                <a:gd name="connsiteY2" fmla="*/ 2396066 h 2607733"/>
                <a:gd name="connsiteX3" fmla="*/ 6 w 1764627"/>
                <a:gd name="connsiteY3" fmla="*/ 2319866 h 2607733"/>
                <a:gd name="connsiteX4" fmla="*/ 93140 w 1764627"/>
                <a:gd name="connsiteY4" fmla="*/ 2184400 h 2607733"/>
                <a:gd name="connsiteX5" fmla="*/ 287873 w 1764627"/>
                <a:gd name="connsiteY5" fmla="*/ 1718733 h 2607733"/>
                <a:gd name="connsiteX6" fmla="*/ 1096440 w 1764627"/>
                <a:gd name="connsiteY6" fmla="*/ 1193800 h 2607733"/>
                <a:gd name="connsiteX7" fmla="*/ 1490140 w 1764627"/>
                <a:gd name="connsiteY7" fmla="*/ 1198033 h 2607733"/>
                <a:gd name="connsiteX8" fmla="*/ 1761073 w 1764627"/>
                <a:gd name="connsiteY8" fmla="*/ 884766 h 2607733"/>
                <a:gd name="connsiteX9" fmla="*/ 1608673 w 1764627"/>
                <a:gd name="connsiteY9" fmla="*/ 766233 h 2607733"/>
                <a:gd name="connsiteX10" fmla="*/ 1515540 w 1764627"/>
                <a:gd name="connsiteY10" fmla="*/ 1066800 h 2607733"/>
                <a:gd name="connsiteX11" fmla="*/ 1422406 w 1764627"/>
                <a:gd name="connsiteY11" fmla="*/ 829733 h 2607733"/>
                <a:gd name="connsiteX12" fmla="*/ 1693340 w 1764627"/>
                <a:gd name="connsiteY12" fmla="*/ 101600 h 2607733"/>
                <a:gd name="connsiteX13" fmla="*/ 1236140 w 1764627"/>
                <a:gd name="connsiteY13" fmla="*/ 0 h 2607733"/>
                <a:gd name="connsiteX14" fmla="*/ 1223440 w 1764627"/>
                <a:gd name="connsiteY14" fmla="*/ 579966 h 2607733"/>
                <a:gd name="connsiteX15" fmla="*/ 893240 w 1764627"/>
                <a:gd name="connsiteY15" fmla="*/ 84666 h 2607733"/>
                <a:gd name="connsiteX16" fmla="*/ 1100673 w 1764627"/>
                <a:gd name="connsiteY16" fmla="*/ 897466 h 2607733"/>
                <a:gd name="connsiteX17" fmla="*/ 897473 w 1764627"/>
                <a:gd name="connsiteY17" fmla="*/ 1143000 h 2607733"/>
                <a:gd name="connsiteX18" fmla="*/ 660406 w 1764627"/>
                <a:gd name="connsiteY18" fmla="*/ 1320800 h 2607733"/>
                <a:gd name="connsiteX19" fmla="*/ 660406 w 1764627"/>
                <a:gd name="connsiteY19" fmla="*/ 1320800 h 2607733"/>
                <a:gd name="connsiteX0" fmla="*/ 194740 w 1764627"/>
                <a:gd name="connsiteY0" fmla="*/ 2607733 h 2607733"/>
                <a:gd name="connsiteX1" fmla="*/ 110073 w 1764627"/>
                <a:gd name="connsiteY1" fmla="*/ 2548466 h 2607733"/>
                <a:gd name="connsiteX2" fmla="*/ 67740 w 1764627"/>
                <a:gd name="connsiteY2" fmla="*/ 2396066 h 2607733"/>
                <a:gd name="connsiteX3" fmla="*/ 6 w 1764627"/>
                <a:gd name="connsiteY3" fmla="*/ 2319866 h 2607733"/>
                <a:gd name="connsiteX4" fmla="*/ 93140 w 1764627"/>
                <a:gd name="connsiteY4" fmla="*/ 2184400 h 2607733"/>
                <a:gd name="connsiteX5" fmla="*/ 287873 w 1764627"/>
                <a:gd name="connsiteY5" fmla="*/ 1718733 h 2607733"/>
                <a:gd name="connsiteX6" fmla="*/ 1096440 w 1764627"/>
                <a:gd name="connsiteY6" fmla="*/ 1193800 h 2607733"/>
                <a:gd name="connsiteX7" fmla="*/ 1490140 w 1764627"/>
                <a:gd name="connsiteY7" fmla="*/ 1198033 h 2607733"/>
                <a:gd name="connsiteX8" fmla="*/ 1761073 w 1764627"/>
                <a:gd name="connsiteY8" fmla="*/ 884766 h 2607733"/>
                <a:gd name="connsiteX9" fmla="*/ 1608673 w 1764627"/>
                <a:gd name="connsiteY9" fmla="*/ 766233 h 2607733"/>
                <a:gd name="connsiteX10" fmla="*/ 1515540 w 1764627"/>
                <a:gd name="connsiteY10" fmla="*/ 977900 h 2607733"/>
                <a:gd name="connsiteX11" fmla="*/ 1422406 w 1764627"/>
                <a:gd name="connsiteY11" fmla="*/ 829733 h 2607733"/>
                <a:gd name="connsiteX12" fmla="*/ 1693340 w 1764627"/>
                <a:gd name="connsiteY12" fmla="*/ 101600 h 2607733"/>
                <a:gd name="connsiteX13" fmla="*/ 1236140 w 1764627"/>
                <a:gd name="connsiteY13" fmla="*/ 0 h 2607733"/>
                <a:gd name="connsiteX14" fmla="*/ 1223440 w 1764627"/>
                <a:gd name="connsiteY14" fmla="*/ 579966 h 2607733"/>
                <a:gd name="connsiteX15" fmla="*/ 893240 w 1764627"/>
                <a:gd name="connsiteY15" fmla="*/ 84666 h 2607733"/>
                <a:gd name="connsiteX16" fmla="*/ 1100673 w 1764627"/>
                <a:gd name="connsiteY16" fmla="*/ 897466 h 2607733"/>
                <a:gd name="connsiteX17" fmla="*/ 897473 w 1764627"/>
                <a:gd name="connsiteY17" fmla="*/ 1143000 h 2607733"/>
                <a:gd name="connsiteX18" fmla="*/ 660406 w 1764627"/>
                <a:gd name="connsiteY18" fmla="*/ 1320800 h 2607733"/>
                <a:gd name="connsiteX19" fmla="*/ 660406 w 1764627"/>
                <a:gd name="connsiteY19" fmla="*/ 1320800 h 2607733"/>
                <a:gd name="connsiteX0" fmla="*/ 194740 w 1764627"/>
                <a:gd name="connsiteY0" fmla="*/ 2607733 h 2607733"/>
                <a:gd name="connsiteX1" fmla="*/ 110073 w 1764627"/>
                <a:gd name="connsiteY1" fmla="*/ 2548466 h 2607733"/>
                <a:gd name="connsiteX2" fmla="*/ 67740 w 1764627"/>
                <a:gd name="connsiteY2" fmla="*/ 2396066 h 2607733"/>
                <a:gd name="connsiteX3" fmla="*/ 6 w 1764627"/>
                <a:gd name="connsiteY3" fmla="*/ 2319866 h 2607733"/>
                <a:gd name="connsiteX4" fmla="*/ 93140 w 1764627"/>
                <a:gd name="connsiteY4" fmla="*/ 2184400 h 2607733"/>
                <a:gd name="connsiteX5" fmla="*/ 287873 w 1764627"/>
                <a:gd name="connsiteY5" fmla="*/ 1718733 h 2607733"/>
                <a:gd name="connsiteX6" fmla="*/ 1096440 w 1764627"/>
                <a:gd name="connsiteY6" fmla="*/ 1193800 h 2607733"/>
                <a:gd name="connsiteX7" fmla="*/ 1490140 w 1764627"/>
                <a:gd name="connsiteY7" fmla="*/ 1198033 h 2607733"/>
                <a:gd name="connsiteX8" fmla="*/ 1761073 w 1764627"/>
                <a:gd name="connsiteY8" fmla="*/ 884766 h 2607733"/>
                <a:gd name="connsiteX9" fmla="*/ 1608673 w 1764627"/>
                <a:gd name="connsiteY9" fmla="*/ 766233 h 2607733"/>
                <a:gd name="connsiteX10" fmla="*/ 1515540 w 1764627"/>
                <a:gd name="connsiteY10" fmla="*/ 977900 h 2607733"/>
                <a:gd name="connsiteX11" fmla="*/ 1422406 w 1764627"/>
                <a:gd name="connsiteY11" fmla="*/ 829733 h 2607733"/>
                <a:gd name="connsiteX12" fmla="*/ 1325040 w 1764627"/>
                <a:gd name="connsiteY12" fmla="*/ 520700 h 2607733"/>
                <a:gd name="connsiteX13" fmla="*/ 1236140 w 1764627"/>
                <a:gd name="connsiteY13" fmla="*/ 0 h 2607733"/>
                <a:gd name="connsiteX14" fmla="*/ 1223440 w 1764627"/>
                <a:gd name="connsiteY14" fmla="*/ 579966 h 2607733"/>
                <a:gd name="connsiteX15" fmla="*/ 893240 w 1764627"/>
                <a:gd name="connsiteY15" fmla="*/ 84666 h 2607733"/>
                <a:gd name="connsiteX16" fmla="*/ 1100673 w 1764627"/>
                <a:gd name="connsiteY16" fmla="*/ 897466 h 2607733"/>
                <a:gd name="connsiteX17" fmla="*/ 897473 w 1764627"/>
                <a:gd name="connsiteY17" fmla="*/ 1143000 h 2607733"/>
                <a:gd name="connsiteX18" fmla="*/ 660406 w 1764627"/>
                <a:gd name="connsiteY18" fmla="*/ 1320800 h 2607733"/>
                <a:gd name="connsiteX19" fmla="*/ 660406 w 1764627"/>
                <a:gd name="connsiteY19" fmla="*/ 1320800 h 2607733"/>
                <a:gd name="connsiteX0" fmla="*/ 194740 w 1764627"/>
                <a:gd name="connsiteY0" fmla="*/ 2607733 h 2607733"/>
                <a:gd name="connsiteX1" fmla="*/ 110073 w 1764627"/>
                <a:gd name="connsiteY1" fmla="*/ 2548466 h 2607733"/>
                <a:gd name="connsiteX2" fmla="*/ 67740 w 1764627"/>
                <a:gd name="connsiteY2" fmla="*/ 2396066 h 2607733"/>
                <a:gd name="connsiteX3" fmla="*/ 6 w 1764627"/>
                <a:gd name="connsiteY3" fmla="*/ 2319866 h 2607733"/>
                <a:gd name="connsiteX4" fmla="*/ 93140 w 1764627"/>
                <a:gd name="connsiteY4" fmla="*/ 2184400 h 2607733"/>
                <a:gd name="connsiteX5" fmla="*/ 287873 w 1764627"/>
                <a:gd name="connsiteY5" fmla="*/ 1718733 h 2607733"/>
                <a:gd name="connsiteX6" fmla="*/ 1096440 w 1764627"/>
                <a:gd name="connsiteY6" fmla="*/ 1193800 h 2607733"/>
                <a:gd name="connsiteX7" fmla="*/ 1490140 w 1764627"/>
                <a:gd name="connsiteY7" fmla="*/ 1198033 h 2607733"/>
                <a:gd name="connsiteX8" fmla="*/ 1761073 w 1764627"/>
                <a:gd name="connsiteY8" fmla="*/ 884766 h 2607733"/>
                <a:gd name="connsiteX9" fmla="*/ 1608673 w 1764627"/>
                <a:gd name="connsiteY9" fmla="*/ 766233 h 2607733"/>
                <a:gd name="connsiteX10" fmla="*/ 1515540 w 1764627"/>
                <a:gd name="connsiteY10" fmla="*/ 977900 h 2607733"/>
                <a:gd name="connsiteX11" fmla="*/ 1422406 w 1764627"/>
                <a:gd name="connsiteY11" fmla="*/ 829733 h 2607733"/>
                <a:gd name="connsiteX12" fmla="*/ 1325040 w 1764627"/>
                <a:gd name="connsiteY12" fmla="*/ 520700 h 2607733"/>
                <a:gd name="connsiteX13" fmla="*/ 1236140 w 1764627"/>
                <a:gd name="connsiteY13" fmla="*/ 0 h 2607733"/>
                <a:gd name="connsiteX14" fmla="*/ 1312340 w 1764627"/>
                <a:gd name="connsiteY14" fmla="*/ 1113366 h 2607733"/>
                <a:gd name="connsiteX15" fmla="*/ 893240 w 1764627"/>
                <a:gd name="connsiteY15" fmla="*/ 84666 h 2607733"/>
                <a:gd name="connsiteX16" fmla="*/ 1100673 w 1764627"/>
                <a:gd name="connsiteY16" fmla="*/ 897466 h 2607733"/>
                <a:gd name="connsiteX17" fmla="*/ 897473 w 1764627"/>
                <a:gd name="connsiteY17" fmla="*/ 1143000 h 2607733"/>
                <a:gd name="connsiteX18" fmla="*/ 660406 w 1764627"/>
                <a:gd name="connsiteY18" fmla="*/ 1320800 h 2607733"/>
                <a:gd name="connsiteX19" fmla="*/ 660406 w 1764627"/>
                <a:gd name="connsiteY19" fmla="*/ 1320800 h 2607733"/>
                <a:gd name="connsiteX0" fmla="*/ 194740 w 1764627"/>
                <a:gd name="connsiteY0" fmla="*/ 2523067 h 2523067"/>
                <a:gd name="connsiteX1" fmla="*/ 110073 w 1764627"/>
                <a:gd name="connsiteY1" fmla="*/ 2463800 h 2523067"/>
                <a:gd name="connsiteX2" fmla="*/ 67740 w 1764627"/>
                <a:gd name="connsiteY2" fmla="*/ 2311400 h 2523067"/>
                <a:gd name="connsiteX3" fmla="*/ 6 w 1764627"/>
                <a:gd name="connsiteY3" fmla="*/ 2235200 h 2523067"/>
                <a:gd name="connsiteX4" fmla="*/ 93140 w 1764627"/>
                <a:gd name="connsiteY4" fmla="*/ 2099734 h 2523067"/>
                <a:gd name="connsiteX5" fmla="*/ 287873 w 1764627"/>
                <a:gd name="connsiteY5" fmla="*/ 1634067 h 2523067"/>
                <a:gd name="connsiteX6" fmla="*/ 1096440 w 1764627"/>
                <a:gd name="connsiteY6" fmla="*/ 1109134 h 2523067"/>
                <a:gd name="connsiteX7" fmla="*/ 1490140 w 1764627"/>
                <a:gd name="connsiteY7" fmla="*/ 1113367 h 2523067"/>
                <a:gd name="connsiteX8" fmla="*/ 1761073 w 1764627"/>
                <a:gd name="connsiteY8" fmla="*/ 800100 h 2523067"/>
                <a:gd name="connsiteX9" fmla="*/ 1608673 w 1764627"/>
                <a:gd name="connsiteY9" fmla="*/ 681567 h 2523067"/>
                <a:gd name="connsiteX10" fmla="*/ 1515540 w 1764627"/>
                <a:gd name="connsiteY10" fmla="*/ 893234 h 2523067"/>
                <a:gd name="connsiteX11" fmla="*/ 1422406 w 1764627"/>
                <a:gd name="connsiteY11" fmla="*/ 745067 h 2523067"/>
                <a:gd name="connsiteX12" fmla="*/ 1325040 w 1764627"/>
                <a:gd name="connsiteY12" fmla="*/ 436034 h 2523067"/>
                <a:gd name="connsiteX13" fmla="*/ 1312340 w 1764627"/>
                <a:gd name="connsiteY13" fmla="*/ 753534 h 2523067"/>
                <a:gd name="connsiteX14" fmla="*/ 1312340 w 1764627"/>
                <a:gd name="connsiteY14" fmla="*/ 1028700 h 2523067"/>
                <a:gd name="connsiteX15" fmla="*/ 893240 w 1764627"/>
                <a:gd name="connsiteY15" fmla="*/ 0 h 2523067"/>
                <a:gd name="connsiteX16" fmla="*/ 1100673 w 1764627"/>
                <a:gd name="connsiteY16" fmla="*/ 812800 h 2523067"/>
                <a:gd name="connsiteX17" fmla="*/ 897473 w 1764627"/>
                <a:gd name="connsiteY17" fmla="*/ 1058334 h 2523067"/>
                <a:gd name="connsiteX18" fmla="*/ 660406 w 1764627"/>
                <a:gd name="connsiteY18" fmla="*/ 1236134 h 2523067"/>
                <a:gd name="connsiteX19" fmla="*/ 660406 w 1764627"/>
                <a:gd name="connsiteY19" fmla="*/ 1236134 h 2523067"/>
                <a:gd name="connsiteX0" fmla="*/ 194740 w 1764627"/>
                <a:gd name="connsiteY0" fmla="*/ 2087033 h 2087033"/>
                <a:gd name="connsiteX1" fmla="*/ 110073 w 1764627"/>
                <a:gd name="connsiteY1" fmla="*/ 2027766 h 2087033"/>
                <a:gd name="connsiteX2" fmla="*/ 67740 w 1764627"/>
                <a:gd name="connsiteY2" fmla="*/ 1875366 h 2087033"/>
                <a:gd name="connsiteX3" fmla="*/ 6 w 1764627"/>
                <a:gd name="connsiteY3" fmla="*/ 1799166 h 2087033"/>
                <a:gd name="connsiteX4" fmla="*/ 93140 w 1764627"/>
                <a:gd name="connsiteY4" fmla="*/ 1663700 h 2087033"/>
                <a:gd name="connsiteX5" fmla="*/ 287873 w 1764627"/>
                <a:gd name="connsiteY5" fmla="*/ 1198033 h 2087033"/>
                <a:gd name="connsiteX6" fmla="*/ 1096440 w 1764627"/>
                <a:gd name="connsiteY6" fmla="*/ 673100 h 2087033"/>
                <a:gd name="connsiteX7" fmla="*/ 1490140 w 1764627"/>
                <a:gd name="connsiteY7" fmla="*/ 677333 h 2087033"/>
                <a:gd name="connsiteX8" fmla="*/ 1761073 w 1764627"/>
                <a:gd name="connsiteY8" fmla="*/ 364066 h 2087033"/>
                <a:gd name="connsiteX9" fmla="*/ 1608673 w 1764627"/>
                <a:gd name="connsiteY9" fmla="*/ 245533 h 2087033"/>
                <a:gd name="connsiteX10" fmla="*/ 1515540 w 1764627"/>
                <a:gd name="connsiteY10" fmla="*/ 457200 h 2087033"/>
                <a:gd name="connsiteX11" fmla="*/ 1422406 w 1764627"/>
                <a:gd name="connsiteY11" fmla="*/ 309033 h 2087033"/>
                <a:gd name="connsiteX12" fmla="*/ 1325040 w 1764627"/>
                <a:gd name="connsiteY12" fmla="*/ 0 h 2087033"/>
                <a:gd name="connsiteX13" fmla="*/ 1312340 w 1764627"/>
                <a:gd name="connsiteY13" fmla="*/ 317500 h 2087033"/>
                <a:gd name="connsiteX14" fmla="*/ 1312340 w 1764627"/>
                <a:gd name="connsiteY14" fmla="*/ 592666 h 2087033"/>
                <a:gd name="connsiteX15" fmla="*/ 1159940 w 1764627"/>
                <a:gd name="connsiteY15" fmla="*/ 97366 h 2087033"/>
                <a:gd name="connsiteX16" fmla="*/ 1100673 w 1764627"/>
                <a:gd name="connsiteY16" fmla="*/ 376766 h 2087033"/>
                <a:gd name="connsiteX17" fmla="*/ 897473 w 1764627"/>
                <a:gd name="connsiteY17" fmla="*/ 622300 h 2087033"/>
                <a:gd name="connsiteX18" fmla="*/ 660406 w 1764627"/>
                <a:gd name="connsiteY18" fmla="*/ 800100 h 2087033"/>
                <a:gd name="connsiteX19" fmla="*/ 660406 w 1764627"/>
                <a:gd name="connsiteY19" fmla="*/ 800100 h 2087033"/>
                <a:gd name="connsiteX0" fmla="*/ 194740 w 1764627"/>
                <a:gd name="connsiteY0" fmla="*/ 2087033 h 2087033"/>
                <a:gd name="connsiteX1" fmla="*/ 110073 w 1764627"/>
                <a:gd name="connsiteY1" fmla="*/ 2027766 h 2087033"/>
                <a:gd name="connsiteX2" fmla="*/ 67740 w 1764627"/>
                <a:gd name="connsiteY2" fmla="*/ 1875366 h 2087033"/>
                <a:gd name="connsiteX3" fmla="*/ 6 w 1764627"/>
                <a:gd name="connsiteY3" fmla="*/ 1799166 h 2087033"/>
                <a:gd name="connsiteX4" fmla="*/ 93140 w 1764627"/>
                <a:gd name="connsiteY4" fmla="*/ 1663700 h 2087033"/>
                <a:gd name="connsiteX5" fmla="*/ 287873 w 1764627"/>
                <a:gd name="connsiteY5" fmla="*/ 1198033 h 2087033"/>
                <a:gd name="connsiteX6" fmla="*/ 1096440 w 1764627"/>
                <a:gd name="connsiteY6" fmla="*/ 673100 h 2087033"/>
                <a:gd name="connsiteX7" fmla="*/ 1490140 w 1764627"/>
                <a:gd name="connsiteY7" fmla="*/ 677333 h 2087033"/>
                <a:gd name="connsiteX8" fmla="*/ 1761073 w 1764627"/>
                <a:gd name="connsiteY8" fmla="*/ 364066 h 2087033"/>
                <a:gd name="connsiteX9" fmla="*/ 1608673 w 1764627"/>
                <a:gd name="connsiteY9" fmla="*/ 245533 h 2087033"/>
                <a:gd name="connsiteX10" fmla="*/ 1515540 w 1764627"/>
                <a:gd name="connsiteY10" fmla="*/ 457200 h 2087033"/>
                <a:gd name="connsiteX11" fmla="*/ 1422406 w 1764627"/>
                <a:gd name="connsiteY11" fmla="*/ 309033 h 2087033"/>
                <a:gd name="connsiteX12" fmla="*/ 1325040 w 1764627"/>
                <a:gd name="connsiteY12" fmla="*/ 0 h 2087033"/>
                <a:gd name="connsiteX13" fmla="*/ 1312340 w 1764627"/>
                <a:gd name="connsiteY13" fmla="*/ 317500 h 2087033"/>
                <a:gd name="connsiteX14" fmla="*/ 1312340 w 1764627"/>
                <a:gd name="connsiteY14" fmla="*/ 592666 h 2087033"/>
                <a:gd name="connsiteX15" fmla="*/ 1159940 w 1764627"/>
                <a:gd name="connsiteY15" fmla="*/ 97366 h 2087033"/>
                <a:gd name="connsiteX16" fmla="*/ 1100673 w 1764627"/>
                <a:gd name="connsiteY16" fmla="*/ 376766 h 2087033"/>
                <a:gd name="connsiteX17" fmla="*/ 897473 w 1764627"/>
                <a:gd name="connsiteY17" fmla="*/ 622300 h 2087033"/>
                <a:gd name="connsiteX18" fmla="*/ 660406 w 1764627"/>
                <a:gd name="connsiteY18" fmla="*/ 800100 h 2087033"/>
                <a:gd name="connsiteX19" fmla="*/ 660406 w 1764627"/>
                <a:gd name="connsiteY19" fmla="*/ 800100 h 208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4627" h="2087033">
                  <a:moveTo>
                    <a:pt x="194740" y="2087033"/>
                  </a:moveTo>
                  <a:lnTo>
                    <a:pt x="110073" y="2027766"/>
                  </a:lnTo>
                  <a:cubicBezTo>
                    <a:pt x="66944" y="1881125"/>
                    <a:pt x="67740" y="1933843"/>
                    <a:pt x="67740" y="1875366"/>
                  </a:cubicBezTo>
                  <a:cubicBezTo>
                    <a:pt x="-1990" y="1805637"/>
                    <a:pt x="6" y="1839563"/>
                    <a:pt x="6" y="1799166"/>
                  </a:cubicBezTo>
                  <a:lnTo>
                    <a:pt x="93140" y="1663700"/>
                  </a:lnTo>
                  <a:lnTo>
                    <a:pt x="287873" y="1198033"/>
                  </a:lnTo>
                  <a:lnTo>
                    <a:pt x="1096440" y="673100"/>
                  </a:lnTo>
                  <a:lnTo>
                    <a:pt x="1490140" y="677333"/>
                  </a:lnTo>
                  <a:lnTo>
                    <a:pt x="1761073" y="364066"/>
                  </a:lnTo>
                  <a:cubicBezTo>
                    <a:pt x="1794940" y="417688"/>
                    <a:pt x="1574806" y="191911"/>
                    <a:pt x="1608673" y="245533"/>
                  </a:cubicBezTo>
                  <a:cubicBezTo>
                    <a:pt x="1702906" y="22801"/>
                    <a:pt x="1603681" y="457200"/>
                    <a:pt x="1515540" y="457200"/>
                  </a:cubicBezTo>
                  <a:lnTo>
                    <a:pt x="1422406" y="309033"/>
                  </a:lnTo>
                  <a:cubicBezTo>
                    <a:pt x="1555051" y="23989"/>
                    <a:pt x="1166995" y="119944"/>
                    <a:pt x="1325040" y="0"/>
                  </a:cubicBezTo>
                  <a:lnTo>
                    <a:pt x="1312340" y="317500"/>
                  </a:lnTo>
                  <a:lnTo>
                    <a:pt x="1312340" y="592666"/>
                  </a:lnTo>
                  <a:lnTo>
                    <a:pt x="1159940" y="97366"/>
                  </a:lnTo>
                  <a:lnTo>
                    <a:pt x="1100673" y="376766"/>
                  </a:lnTo>
                  <a:lnTo>
                    <a:pt x="897473" y="622300"/>
                  </a:lnTo>
                  <a:lnTo>
                    <a:pt x="660406" y="800100"/>
                  </a:lnTo>
                  <a:lnTo>
                    <a:pt x="660406" y="800100"/>
                  </a:lnTo>
                </a:path>
              </a:pathLst>
            </a:custGeom>
            <a:noFill/>
            <a:ln>
              <a:solidFill>
                <a:srgbClr val="3366FF"/>
              </a:solidFill>
              <a:headEnd type="oval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428142" y="4053400"/>
              <a:ext cx="91440" cy="88900"/>
            </a:xfrm>
            <a:prstGeom prst="ellipse">
              <a:avLst/>
            </a:prstGeom>
            <a:solidFill>
              <a:srgbClr val="77F4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978573" y="3716862"/>
              <a:ext cx="91440" cy="889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957407" y="4076696"/>
              <a:ext cx="91440" cy="88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139443" y="3983555"/>
              <a:ext cx="91440" cy="88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754192" y="4127493"/>
              <a:ext cx="91440" cy="88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26162" y="3848095"/>
              <a:ext cx="91440" cy="889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307915" y="3924288"/>
              <a:ext cx="91440" cy="88900"/>
            </a:xfrm>
            <a:prstGeom prst="ellipse">
              <a:avLst/>
            </a:prstGeom>
            <a:solidFill>
              <a:srgbClr val="77F4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4909339">
              <a:off x="1335955" y="2970249"/>
              <a:ext cx="5736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500 </a:t>
              </a:r>
              <a:r>
                <a:rPr lang="en-US" sz="1200" dirty="0" err="1" smtClean="0">
                  <a:latin typeface="Times New Roman"/>
                  <a:cs typeface="Times New Roman"/>
                </a:rPr>
                <a:t>m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81186" y="29951"/>
            <a:ext cx="637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DRI </a:t>
            </a:r>
            <a:r>
              <a:rPr lang="en-US" b="1" dirty="0" err="1" smtClean="0">
                <a:latin typeface="Times New Roman"/>
                <a:cs typeface="Times New Roman"/>
              </a:rPr>
              <a:t>SeaState</a:t>
            </a:r>
            <a:r>
              <a:rPr lang="en-US" b="1" dirty="0" smtClean="0">
                <a:latin typeface="Times New Roman"/>
                <a:cs typeface="Times New Roman"/>
              </a:rPr>
              <a:t> Field Campaign:  </a:t>
            </a:r>
            <a:r>
              <a:rPr lang="en-US" b="1" dirty="0" err="1" smtClean="0">
                <a:latin typeface="Times New Roman"/>
                <a:cs typeface="Times New Roman"/>
              </a:rPr>
              <a:t>Sikuliaq</a:t>
            </a:r>
            <a:r>
              <a:rPr lang="en-US" b="1" dirty="0" smtClean="0">
                <a:latin typeface="Times New Roman"/>
                <a:cs typeface="Times New Roman"/>
              </a:rPr>
              <a:t>, ~25 Sep - 4 Nov, 2015</a:t>
            </a:r>
            <a:endParaRPr lang="en-US" b="1" dirty="0">
              <a:latin typeface="Times New Roman"/>
              <a:cs typeface="Times New Roman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39590" y="510041"/>
            <a:ext cx="7183616" cy="1232706"/>
            <a:chOff x="254000" y="550025"/>
            <a:chExt cx="7183616" cy="1232706"/>
          </a:xfrm>
        </p:grpSpPr>
        <p:sp>
          <p:nvSpPr>
            <p:cNvPr id="21" name="Oval 20"/>
            <p:cNvSpPr/>
            <p:nvPr/>
          </p:nvSpPr>
          <p:spPr>
            <a:xfrm>
              <a:off x="410892" y="1162836"/>
              <a:ext cx="91440" cy="88900"/>
            </a:xfrm>
            <a:prstGeom prst="ellipse">
              <a:avLst/>
            </a:prstGeom>
            <a:solidFill>
              <a:srgbClr val="77F4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10892" y="1391436"/>
              <a:ext cx="91440" cy="88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10892" y="1632736"/>
              <a:ext cx="91440" cy="889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1758" y="1048532"/>
              <a:ext cx="4519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Times New Roman"/>
                  <a:cs typeface="Times New Roman"/>
                </a:rPr>
                <a:t>S</a:t>
              </a:r>
              <a:r>
                <a:rPr lang="en-US" sz="1200" b="1" dirty="0" smtClean="0">
                  <a:latin typeface="Times New Roman"/>
                  <a:cs typeface="Times New Roman"/>
                </a:rPr>
                <a:t>olid ice edge, wave reflection study (</a:t>
              </a:r>
              <a:r>
                <a:rPr lang="en-US" sz="12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wave buoys</a:t>
              </a:r>
              <a:r>
                <a:rPr lang="en-US" sz="1200" b="1" dirty="0" smtClean="0">
                  <a:latin typeface="Times New Roman"/>
                  <a:cs typeface="Times New Roman"/>
                </a:rPr>
                <a:t>, CTDs, SWIFTs)</a:t>
              </a:r>
              <a:endParaRPr lang="en-US" sz="1200" b="1" dirty="0">
                <a:latin typeface="Times New Roman"/>
                <a:cs typeface="Times New Roman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4458" y="1272899"/>
              <a:ext cx="68531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/>
                  <a:cs typeface="Times New Roman"/>
                </a:rPr>
                <a:t>Advancing ice study (</a:t>
              </a:r>
              <a:r>
                <a:rPr lang="en-US" sz="12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AUV under-ice transects, </a:t>
              </a:r>
              <a:r>
                <a:rPr lang="en-US" sz="1200" b="1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LiDAR</a:t>
              </a:r>
              <a:r>
                <a:rPr lang="en-US" sz="12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, EMI, Ice Camera</a:t>
              </a:r>
              <a:r>
                <a:rPr lang="en-US" sz="1200" b="1" dirty="0" smtClean="0">
                  <a:latin typeface="Times New Roman"/>
                  <a:cs typeface="Times New Roman"/>
                </a:rPr>
                <a:t>, CTDs, </a:t>
              </a:r>
              <a:r>
                <a:rPr lang="en-US" sz="1200" b="1" dirty="0" err="1" smtClean="0">
                  <a:latin typeface="Times New Roman"/>
                  <a:cs typeface="Times New Roman"/>
                </a:rPr>
                <a:t>UpTempOs</a:t>
              </a:r>
              <a:r>
                <a:rPr lang="en-US" sz="1200" b="1" dirty="0" smtClean="0">
                  <a:latin typeface="Times New Roman"/>
                  <a:cs typeface="Times New Roman"/>
                </a:rPr>
                <a:t>, AXIBs)</a:t>
              </a:r>
              <a:endParaRPr lang="en-US" sz="1200" b="1" dirty="0">
                <a:latin typeface="Times New Roman"/>
                <a:cs typeface="Times New Roman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4458" y="1505732"/>
              <a:ext cx="57246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/>
                  <a:cs typeface="Times New Roman"/>
                </a:rPr>
                <a:t>Ice pack/transect study (IMBs, </a:t>
              </a:r>
              <a:r>
                <a:rPr lang="en-US" sz="12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AUV,</a:t>
              </a:r>
              <a:r>
                <a:rPr lang="en-US" sz="1200" b="1" dirty="0" smtClean="0">
                  <a:latin typeface="Times New Roman"/>
                  <a:cs typeface="Times New Roman"/>
                </a:rPr>
                <a:t> </a:t>
              </a:r>
              <a:r>
                <a:rPr lang="en-US" sz="1200" b="1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LiDAR</a:t>
              </a:r>
              <a:r>
                <a:rPr lang="en-US" sz="12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, EMI</a:t>
              </a:r>
              <a:r>
                <a:rPr lang="en-US" sz="1200" b="1" dirty="0" smtClean="0">
                  <a:latin typeface="Times New Roman"/>
                  <a:cs typeface="Times New Roman"/>
                </a:rPr>
                <a:t>, CTDs, </a:t>
              </a:r>
              <a:r>
                <a:rPr lang="en-US" sz="12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Snow Radar, Ice Camera</a:t>
              </a:r>
              <a:r>
                <a:rPr lang="en-US" sz="1200" b="1" dirty="0" smtClean="0">
                  <a:latin typeface="Times New Roman"/>
                  <a:cs typeface="Times New Roman"/>
                </a:rPr>
                <a:t>)</a:t>
              </a:r>
              <a:endParaRPr lang="en-US" sz="1200" b="1" dirty="0">
                <a:latin typeface="Times New Roman"/>
                <a:cs typeface="Times New Roman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5098" y="550025"/>
              <a:ext cx="59556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/>
                  <a:cs typeface="Times New Roman"/>
                </a:rPr>
                <a:t>Atmosphere </a:t>
              </a:r>
              <a:r>
                <a:rPr lang="en-US" sz="1200" b="1" dirty="0">
                  <a:latin typeface="Times New Roman"/>
                  <a:cs typeface="Times New Roman"/>
                </a:rPr>
                <a:t>b</a:t>
              </a:r>
              <a:r>
                <a:rPr lang="en-US" sz="1200" b="1" dirty="0" smtClean="0">
                  <a:latin typeface="Times New Roman"/>
                  <a:cs typeface="Times New Roman"/>
                </a:rPr>
                <a:t>oundary layer &amp; surface ocean (underway ship met/flux, radar and TSG)</a:t>
              </a:r>
              <a:endParaRPr lang="en-US" sz="1200" b="1" dirty="0">
                <a:latin typeface="Times New Roman"/>
                <a:cs typeface="Times New Roman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06653" y="917269"/>
              <a:ext cx="91440" cy="88900"/>
            </a:xfrm>
            <a:prstGeom prst="ellipse">
              <a:avLst/>
            </a:prstGeom>
            <a:solidFill>
              <a:srgbClr val="72F8F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7721" y="814324"/>
              <a:ext cx="49039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/>
                  <a:cs typeface="Times New Roman"/>
                </a:rPr>
                <a:t>Open water, sea state / flux study (SWIFTs, </a:t>
              </a:r>
              <a:r>
                <a:rPr lang="en-US" sz="12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wave buoys</a:t>
              </a:r>
              <a:r>
                <a:rPr lang="en-US" sz="1200" b="1" dirty="0" smtClean="0">
                  <a:latin typeface="Times New Roman"/>
                  <a:cs typeface="Times New Roman"/>
                </a:rPr>
                <a:t>, CTDs, glider)</a:t>
              </a:r>
              <a:endParaRPr lang="en-US" sz="1200" b="1" dirty="0">
                <a:latin typeface="Times New Roman"/>
                <a:cs typeface="Times New Roman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54000" y="712724"/>
              <a:ext cx="271192" cy="1588"/>
            </a:xfrm>
            <a:prstGeom prst="line">
              <a:avLst/>
            </a:prstGeom>
            <a:ln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76" y="-79791"/>
            <a:ext cx="7920000" cy="61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9234" y="5792654"/>
            <a:ext cx="3550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•261 </a:t>
            </a:r>
            <a:r>
              <a:rPr lang="en-US" dirty="0">
                <a:latin typeface="Times New Roman"/>
                <a:cs typeface="Times New Roman"/>
              </a:rPr>
              <a:t>feet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•Ice Capable, ~1 m sea ice thickness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087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215" y="127635"/>
            <a:ext cx="4824000" cy="361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72" y="743565"/>
            <a:ext cx="3240000" cy="1803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24" y="2665977"/>
            <a:ext cx="3193548" cy="2861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641" y="361551"/>
            <a:ext cx="2877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Arctic Cyclone, August 2012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215" y="3416575"/>
            <a:ext cx="4824000" cy="361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57" y="5657671"/>
            <a:ext cx="51497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Top left – sea ice concentration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Bottom left – model wave height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Top right – model, waves entering ice plus off-ice winds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Bottom right – model off –ice wind/waves, advancing ice edge</a:t>
            </a:r>
          </a:p>
          <a:p>
            <a:endParaRPr lang="en-US" sz="1200" dirty="0">
              <a:latin typeface="Times New Roman"/>
              <a:cs typeface="Times New Roman"/>
            </a:endParaRPr>
          </a:p>
          <a:p>
            <a:r>
              <a:rPr lang="en-US" sz="1200" dirty="0">
                <a:latin typeface="Times New Roman"/>
                <a:cs typeface="Times New Roman"/>
              </a:rPr>
              <a:t>Arctic Cap </a:t>
            </a:r>
            <a:r>
              <a:rPr lang="en-US" sz="1200" dirty="0" err="1">
                <a:latin typeface="Times New Roman"/>
                <a:cs typeface="Times New Roman"/>
              </a:rPr>
              <a:t>Nowcast</a:t>
            </a:r>
            <a:r>
              <a:rPr lang="en-US" sz="1200" dirty="0">
                <a:latin typeface="Times New Roman"/>
                <a:cs typeface="Times New Roman"/>
              </a:rPr>
              <a:t>/Forecast System (ACNFS) </a:t>
            </a:r>
            <a:r>
              <a:rPr lang="en-US" sz="1200" dirty="0" smtClean="0">
                <a:latin typeface="Times New Roman"/>
                <a:cs typeface="Times New Roman"/>
              </a:rPr>
              <a:t>Model runs: Erick Rogers, NRL </a:t>
            </a:r>
            <a:endParaRPr 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205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1509" y="370142"/>
            <a:ext cx="6015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Sea State 2015 - Opportunity with </a:t>
            </a:r>
            <a:r>
              <a:rPr lang="en-US" sz="2400" b="1" dirty="0" err="1" smtClean="0">
                <a:latin typeface="Times New Roman"/>
                <a:cs typeface="Times New Roman"/>
              </a:rPr>
              <a:t>IceBridge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767" y="1008318"/>
            <a:ext cx="8051791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• Campaign during a unique season, wave &amp; sea ice conditions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•</a:t>
            </a:r>
            <a:r>
              <a:rPr lang="en-US" dirty="0" err="1" smtClean="0">
                <a:latin typeface="Times New Roman"/>
                <a:cs typeface="Times New Roman"/>
              </a:rPr>
              <a:t>IceBridge</a:t>
            </a:r>
            <a:r>
              <a:rPr lang="en-US" dirty="0" smtClean="0">
                <a:latin typeface="Times New Roman"/>
                <a:cs typeface="Times New Roman"/>
              </a:rPr>
              <a:t> sensors </a:t>
            </a:r>
            <a:r>
              <a:rPr lang="en-US" dirty="0">
                <a:latin typeface="Times New Roman"/>
                <a:cs typeface="Times New Roman"/>
              </a:rPr>
              <a:t>of </a:t>
            </a:r>
            <a:r>
              <a:rPr lang="en-US" dirty="0" smtClean="0">
                <a:latin typeface="Times New Roman"/>
                <a:cs typeface="Times New Roman"/>
              </a:rPr>
              <a:t>interest for synoptic view: </a:t>
            </a:r>
            <a:r>
              <a:rPr lang="en-US" dirty="0">
                <a:latin typeface="Times New Roman"/>
                <a:cs typeface="Times New Roman"/>
              </a:rPr>
              <a:t>ATM/LVIS, Snow Radar, Camera</a:t>
            </a:r>
          </a:p>
          <a:p>
            <a:r>
              <a:rPr lang="en-US" dirty="0">
                <a:latin typeface="Times New Roman"/>
                <a:cs typeface="Times New Roman"/>
              </a:rPr>
              <a:t>	-observe </a:t>
            </a:r>
            <a:r>
              <a:rPr lang="en-US" dirty="0" smtClean="0">
                <a:latin typeface="Times New Roman"/>
                <a:cs typeface="Times New Roman"/>
              </a:rPr>
              <a:t>ice surface </a:t>
            </a:r>
            <a:r>
              <a:rPr lang="en-US" dirty="0">
                <a:latin typeface="Times New Roman"/>
                <a:cs typeface="Times New Roman"/>
              </a:rPr>
              <a:t>height, early snowfall, </a:t>
            </a:r>
            <a:r>
              <a:rPr lang="en-US" dirty="0" smtClean="0">
                <a:latin typeface="Times New Roman"/>
                <a:cs typeface="Times New Roman"/>
              </a:rPr>
              <a:t>wave height </a:t>
            </a:r>
            <a:r>
              <a:rPr lang="en-US" dirty="0">
                <a:latin typeface="Times New Roman"/>
                <a:cs typeface="Times New Roman"/>
              </a:rPr>
              <a:t>in ocean and ice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•Ship / in situ instruments include </a:t>
            </a:r>
            <a:r>
              <a:rPr lang="en-US" dirty="0" err="1" smtClean="0">
                <a:latin typeface="Times New Roman"/>
                <a:cs typeface="Times New Roman"/>
              </a:rPr>
              <a:t>Lidar</a:t>
            </a:r>
            <a:r>
              <a:rPr lang="en-US" dirty="0" smtClean="0">
                <a:latin typeface="Times New Roman"/>
                <a:cs typeface="Times New Roman"/>
              </a:rPr>
              <a:t>, EMI, Snow Radar, Ice Camera, Wave buoys</a:t>
            </a:r>
          </a:p>
          <a:p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dirty="0" smtClean="0">
                <a:latin typeface="Times New Roman"/>
                <a:cs typeface="Times New Roman"/>
              </a:rPr>
              <a:t>-confirm, validate </a:t>
            </a:r>
            <a:r>
              <a:rPr lang="en-US" dirty="0" err="1" smtClean="0">
                <a:latin typeface="Times New Roman"/>
                <a:cs typeface="Times New Roman"/>
              </a:rPr>
              <a:t>IceBridge</a:t>
            </a:r>
            <a:r>
              <a:rPr lang="en-US" dirty="0" smtClean="0">
                <a:latin typeface="Times New Roman"/>
                <a:cs typeface="Times New Roman"/>
              </a:rPr>
              <a:t> sensors for snow depth, ice surface height, </a:t>
            </a:r>
          </a:p>
          <a:p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dirty="0" smtClean="0">
                <a:latin typeface="Times New Roman"/>
                <a:cs typeface="Times New Roman"/>
              </a:rPr>
              <a:t>open water, derived ice thickness, wave height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•Satellite remote sensors will include SAR (</a:t>
            </a:r>
            <a:r>
              <a:rPr lang="en-US" dirty="0" err="1" smtClean="0">
                <a:latin typeface="Times New Roman"/>
                <a:cs typeface="Times New Roman"/>
              </a:rPr>
              <a:t>TerraSAR</a:t>
            </a:r>
            <a:r>
              <a:rPr lang="en-US" dirty="0" smtClean="0">
                <a:latin typeface="Times New Roman"/>
                <a:cs typeface="Times New Roman"/>
              </a:rPr>
              <a:t>-X, potentially Sentinel-1 &amp;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ALOS-2), Optical (Landsat8, Recon), expect to coordinate with </a:t>
            </a:r>
            <a:r>
              <a:rPr lang="en-US" dirty="0" err="1" smtClean="0">
                <a:latin typeface="Times New Roman"/>
                <a:cs typeface="Times New Roman"/>
              </a:rPr>
              <a:t>Cryosat</a:t>
            </a:r>
            <a:r>
              <a:rPr lang="en-US" dirty="0" smtClean="0">
                <a:latin typeface="Times New Roman"/>
                <a:cs typeface="Times New Roman"/>
              </a:rPr>
              <a:t> flight lines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•Notional plan: </a:t>
            </a:r>
            <a:r>
              <a:rPr lang="en-US" dirty="0" err="1" smtClean="0">
                <a:latin typeface="Times New Roman"/>
                <a:cs typeface="Times New Roman"/>
              </a:rPr>
              <a:t>Icebridge</a:t>
            </a:r>
            <a:r>
              <a:rPr lang="en-US" dirty="0" smtClean="0">
                <a:latin typeface="Times New Roman"/>
                <a:cs typeface="Times New Roman"/>
              </a:rPr>
              <a:t> transects into and out of ice 100-200 km associated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with buoy line, multiple flight days optimum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•There may also be interest in MABEL </a:t>
            </a:r>
            <a:r>
              <a:rPr lang="en-US" dirty="0" err="1" smtClean="0">
                <a:latin typeface="Times New Roman"/>
                <a:cs typeface="Times New Roman"/>
              </a:rPr>
              <a:t>overflights</a:t>
            </a:r>
            <a:r>
              <a:rPr lang="en-US" dirty="0" smtClean="0">
                <a:latin typeface="Times New Roman"/>
                <a:cs typeface="Times New Roman"/>
              </a:rPr>
              <a:t> from IceSAT2 SDT.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221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3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/>
              <a:t>Ice Edge Ship and Autonomous Instrumentation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9200" y="1905000"/>
            <a:ext cx="645795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8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Ship-Based Ice Measurements on </a:t>
            </a:r>
            <a:r>
              <a:rPr lang="en-US" dirty="0" err="1" smtClean="0"/>
              <a:t>Sikuliaq</a:t>
            </a:r>
            <a:r>
              <a:rPr lang="en-US" dirty="0" smtClean="0"/>
              <a:t>, ONR Sea State DRI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Ice Observations, Ice Camera (EISCAM) and EMI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03460"/>
      </p:ext>
    </p:extLst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Basic.potx</Template>
  <TotalTime>4197</TotalTime>
  <Words>754</Words>
  <Application>Microsoft Macintosh PowerPoint</Application>
  <PresentationFormat>On-screen Show (4:3)</PresentationFormat>
  <Paragraphs>92</Paragraphs>
  <Slides>16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Basic</vt:lpstr>
      <vt:lpstr>Chart</vt:lpstr>
      <vt:lpstr>PowerPoint Presentation</vt:lpstr>
      <vt:lpstr>Sea State Field Campaign, Fall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Ship-Based Ice Measurements on Sikuliaq, ONR Sea State DRI</vt:lpstr>
      <vt:lpstr>ASPeCt Sea Ice Observations</vt:lpstr>
      <vt:lpstr>Snow and Ice Thicknesses from Ice Observations</vt:lpstr>
      <vt:lpstr>EISCam sea ice digital ortho-photography </vt:lpstr>
      <vt:lpstr>PowerPoint Presentation</vt:lpstr>
      <vt:lpstr>PowerPoint Presentation</vt:lpstr>
      <vt:lpstr>Summary of EMI Snow and Ice Thickness Data (SIMBA, Bellingshausen Sea, 2007)</vt:lpstr>
      <vt:lpstr>New Snow and Ice  Instrumentation on the Sikuliaq for SeaState DRI</vt:lpstr>
    </vt:vector>
  </TitlesOfParts>
  <Company>lmit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Holt</dc:creator>
  <cp:lastModifiedBy>Ben Holt</cp:lastModifiedBy>
  <cp:revision>20</cp:revision>
  <cp:lastPrinted>2014-01-28T19:13:32Z</cp:lastPrinted>
  <dcterms:created xsi:type="dcterms:W3CDTF">2014-01-24T19:16:22Z</dcterms:created>
  <dcterms:modified xsi:type="dcterms:W3CDTF">2014-01-28T19:13:40Z</dcterms:modified>
</cp:coreProperties>
</file>