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0" r:id="rId2"/>
  </p:sldMasterIdLst>
  <p:notesMasterIdLst>
    <p:notesMasterId r:id="rId12"/>
  </p:notesMasterIdLst>
  <p:handoutMasterIdLst>
    <p:handoutMasterId r:id="rId13"/>
  </p:handoutMasterIdLst>
  <p:sldIdLst>
    <p:sldId id="320" r:id="rId3"/>
    <p:sldId id="324" r:id="rId4"/>
    <p:sldId id="368" r:id="rId5"/>
    <p:sldId id="344" r:id="rId6"/>
    <p:sldId id="361" r:id="rId7"/>
    <p:sldId id="369" r:id="rId8"/>
    <p:sldId id="358" r:id="rId9"/>
    <p:sldId id="357" r:id="rId10"/>
    <p:sldId id="3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2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33D96F-ABA5-44B6-AE32-4942E858ECCC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C0D2EF-F9B8-4E36-9DF0-AA494D697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9E0EFB-80D2-4BB8-9421-E1584ACB499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35AEC5-EFED-4002-BECF-4B618833E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917" indent="-285352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410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975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539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1104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66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232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79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0" y="4415398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917" indent="-285352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410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975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539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1104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66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232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79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0" y="4415398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917" indent="-285352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410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975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539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1104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66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232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79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0" y="4415398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917" indent="-285352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410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975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539" indent="-228282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1104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66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232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797" indent="-228282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0" y="4415398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876" indent="-285336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34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88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425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0965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50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04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582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1" y="4415399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876" indent="-285336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34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88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425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0965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50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04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582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1" y="4415399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876" indent="-285336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34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88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425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0965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50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04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582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1" y="4415399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876" indent="-285336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34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88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425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0965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50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04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582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1" y="4415399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1876" indent="-285336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134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7887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4425" indent="-228269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0965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6750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4043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0582" indent="-22826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C382B-FBF1-4FB7-855C-8F6466BFDD77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251" y="4415399"/>
            <a:ext cx="5139900" cy="41841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0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8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4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2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0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7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1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9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9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8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64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6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9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JULY 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NRL Oceanography Division External Reviews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89D5-0EB6-4A86-B9C6-9C7A707B73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2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676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  <a:t>OIB </a:t>
            </a:r>
            <a: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  <a:t>Sea Ice Workshop </a:t>
            </a:r>
            <a:b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</a:br>
            <a: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  <a:t>Wednesday, 29 January 2014</a:t>
            </a:r>
            <a:b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</a:br>
            <a:r>
              <a:rPr lang="en-US" sz="2400" b="1" dirty="0" smtClean="0">
                <a:solidFill>
                  <a:srgbClr val="FFFF66"/>
                </a:solidFill>
                <a:ea typeface="ＭＳ Ｐゴシック" pitchFamily="-106" charset="-128"/>
              </a:rPr>
              <a:t>NASA Goddard Space Flight Center (GSFC)</a:t>
            </a: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1066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66"/>
                </a:solidFill>
              </a:rPr>
              <a:t>Radar </a:t>
            </a:r>
            <a:r>
              <a:rPr lang="en-US" sz="3600" b="1" dirty="0" smtClean="0">
                <a:solidFill>
                  <a:srgbClr val="FFFF66"/>
                </a:solidFill>
              </a:rPr>
              <a:t>Waveform Simulations</a:t>
            </a:r>
            <a:r>
              <a:rPr lang="en-US" sz="3600" b="1" dirty="0">
                <a:solidFill>
                  <a:srgbClr val="FFFF66"/>
                </a:solidFill>
              </a:rPr>
              <a:t/>
            </a:r>
            <a:br>
              <a:rPr lang="en-US" sz="3600" b="1" dirty="0">
                <a:solidFill>
                  <a:srgbClr val="FFFF66"/>
                </a:solidFill>
              </a:rPr>
            </a:br>
            <a:r>
              <a:rPr lang="en-US" sz="3600" b="1" dirty="0">
                <a:solidFill>
                  <a:srgbClr val="FFFF66"/>
                </a:solidFill>
              </a:rPr>
              <a:t>of Sea Ice Surface Roughness</a:t>
            </a: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28600" y="2667000"/>
            <a:ext cx="8839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Li </a:t>
            </a:r>
            <a:r>
              <a:rPr lang="en-US" altLang="en-US" sz="1900" dirty="0" err="1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Li</a:t>
            </a:r>
            <a:r>
              <a:rPr lang="en-US" altLang="en-US" sz="19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 (202) 767-0849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900" dirty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l</a:t>
            </a:r>
            <a:r>
              <a:rPr lang="en-US" altLang="en-US" sz="19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i.li@nrl.navy.mil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900" dirty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Remote Sensing Division</a:t>
            </a:r>
            <a:endParaRPr lang="en-US" altLang="en-US" sz="7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en-US" sz="7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en-US" altLang="en-US" sz="1500" dirty="0" smtClean="0">
              <a:solidFill>
                <a:schemeClr val="bg1"/>
              </a:solidFill>
              <a:latin typeface="Times New Roman" pitchFamily="-106" charset="0"/>
              <a:cs typeface="Times New Roman" pitchFamily="-106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Peter 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Gaiser</a:t>
            </a:r>
            <a:r>
              <a:rPr lang="en-US" altLang="en-US" sz="1800" dirty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, David 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Truesdale</a:t>
            </a: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  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(NRL Remote Sensing Division)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Pamela Posey, Richard Allard  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(NRL Oceanography Division)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John 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Brozena</a:t>
            </a: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, Joan Gardner      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(NRL Marine Geosciences Division)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Chris </a:t>
            </a:r>
            <a:r>
              <a:rPr lang="en-US" altLang="en-US" sz="1800" dirty="0" err="1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Polashenski</a:t>
            </a:r>
            <a:r>
              <a:rPr lang="en-US" altLang="en-US" sz="1800" dirty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, </a:t>
            </a:r>
            <a:r>
              <a:rPr lang="en-US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Jacqueline </a:t>
            </a:r>
            <a:r>
              <a:rPr lang="de-DE" altLang="en-US" sz="1800" dirty="0" smtClean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Richter-Menge </a:t>
            </a:r>
            <a:r>
              <a:rPr lang="de-DE" altLang="en-US" sz="1800" b="1" dirty="0">
                <a:solidFill>
                  <a:schemeClr val="bg1"/>
                </a:solidFill>
                <a:latin typeface="Times New Roman" pitchFamily="-106" charset="0"/>
                <a:cs typeface="Times New Roman" pitchFamily="-106" charset="0"/>
              </a:rPr>
              <a:t>(CRREL Terrestrial &amp; Cryospheric Sciences)</a:t>
            </a:r>
            <a:endParaRPr lang="en-US" altLang="en-US" sz="1800" b="1" dirty="0">
              <a:solidFill>
                <a:schemeClr val="bg1"/>
              </a:solidFill>
              <a:latin typeface="Times New Roman" pitchFamily="-106" charset="0"/>
              <a:cs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6200" y="1447800"/>
            <a:ext cx="5439103" cy="3585802"/>
            <a:chOff x="228600" y="2171915"/>
            <a:chExt cx="5439103" cy="3585802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2171915"/>
              <a:ext cx="5439103" cy="3585802"/>
              <a:chOff x="428297" y="2171915"/>
              <a:chExt cx="5439103" cy="358580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53258" y="2171915"/>
                <a:ext cx="5114142" cy="3585802"/>
                <a:chOff x="203200" y="3917950"/>
                <a:chExt cx="3851275" cy="2544763"/>
              </a:xfrm>
            </p:grpSpPr>
            <p:sp>
              <p:nvSpPr>
                <p:cNvPr id="13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03200" y="4254500"/>
                  <a:ext cx="935038" cy="600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sz="1400" dirty="0" err="1">
                      <a:solidFill>
                        <a:prstClr val="black"/>
                      </a:solidFill>
                      <a:ea typeface="ＭＳ Ｐゴシック" pitchFamily="34" charset="-128"/>
                    </a:rPr>
                    <a:t>LiDAR</a:t>
                  </a:r>
                  <a:r>
                    <a:rPr lang="en-US" sz="1400" dirty="0">
                      <a:solidFill>
                        <a:prstClr val="black"/>
                      </a:solidFill>
                      <a:ea typeface="ＭＳ Ｐゴシック" pitchFamily="34" charset="-128"/>
                    </a:rPr>
                    <a:t>      </a:t>
                  </a:r>
                  <a:r>
                    <a:rPr lang="en-US" sz="1400" dirty="0" smtClean="0">
                      <a:solidFill>
                        <a:prstClr val="black"/>
                      </a:solidFill>
                      <a:ea typeface="ＭＳ Ｐゴシック" pitchFamily="34" charset="-128"/>
                    </a:rPr>
                    <a:t>Altimeter</a:t>
                  </a:r>
                </a:p>
                <a:p>
                  <a:pPr algn="r"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prstClr val="black"/>
                      </a:solidFill>
                      <a:ea typeface="ＭＳ Ｐゴシック" pitchFamily="34" charset="-128"/>
                    </a:rPr>
                    <a:t>Snow Surface</a:t>
                  </a:r>
                  <a:endParaRPr lang="en-US" sz="1400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981075" y="3952875"/>
                  <a:ext cx="287338" cy="1022350"/>
                  <a:chOff x="1143000" y="914400"/>
                  <a:chExt cx="304800" cy="1828800"/>
                </a:xfrm>
              </p:grpSpPr>
              <p:grpSp>
                <p:nvGrpSpPr>
                  <p:cNvPr id="1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143000" y="914400"/>
                    <a:ext cx="304800" cy="1828800"/>
                    <a:chOff x="1143000" y="914400"/>
                    <a:chExt cx="304800" cy="1828800"/>
                  </a:xfrm>
                </p:grpSpPr>
                <p:grpSp>
                  <p:nvGrpSpPr>
                    <p:cNvPr id="23" name="Group 119"/>
                    <p:cNvGrpSpPr>
                      <a:grpSpLocks/>
                    </p:cNvGrpSpPr>
                    <p:nvPr/>
                  </p:nvGrpSpPr>
                  <p:grpSpPr bwMode="auto">
                    <a:xfrm rot="10789010">
                      <a:off x="1143000" y="914400"/>
                      <a:ext cx="304800" cy="228600"/>
                      <a:chOff x="528" y="2784"/>
                      <a:chExt cx="288" cy="288"/>
                    </a:xfrm>
                  </p:grpSpPr>
                  <p:sp>
                    <p:nvSpPr>
                      <p:cNvPr id="26" name="AutoShap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6" y="2832"/>
                        <a:ext cx="192" cy="9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600"/>
                          <a:gd name="T13" fmla="*/ 0 h 21600"/>
                          <a:gd name="T14" fmla="*/ 21600 w 21600"/>
                          <a:gd name="T15" fmla="*/ 765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5400" y="10800"/>
                            </a:moveTo>
                            <a:cubicBezTo>
                              <a:pt x="5400" y="7817"/>
                              <a:pt x="7817" y="5400"/>
                              <a:pt x="10800" y="5400"/>
                            </a:cubicBezTo>
                            <a:cubicBezTo>
                              <a:pt x="13782" y="5399"/>
                              <a:pt x="16199" y="7817"/>
                              <a:pt x="16200" y="10799"/>
                            </a:cubicBezTo>
                            <a:lnTo>
                              <a:pt x="21600" y="10800"/>
                            </a:lnTo>
                            <a:cubicBezTo>
                              <a:pt x="21600" y="4835"/>
                              <a:pt x="16764" y="0"/>
                              <a:pt x="10800" y="0"/>
                            </a:cubicBezTo>
                            <a:cubicBezTo>
                              <a:pt x="4835" y="0"/>
                              <a:pt x="0" y="4835"/>
                              <a:pt x="0" y="10800"/>
                            </a:cubicBezTo>
                            <a:lnTo>
                              <a:pt x="5400" y="1080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28" y="2784"/>
                        <a:ext cx="144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8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72" y="2784"/>
                        <a:ext cx="144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4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5400" y="1371600"/>
                      <a:ext cx="0" cy="13716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295400" y="1130300"/>
                    <a:ext cx="0" cy="1231900"/>
                    <a:chOff x="1295400" y="1130300"/>
                    <a:chExt cx="0" cy="1231900"/>
                  </a:xfrm>
                </p:grpSpPr>
                <p:sp>
                  <p:nvSpPr>
                    <p:cNvPr id="21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5400" y="1130300"/>
                      <a:ext cx="0" cy="3048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5400" y="2057400"/>
                      <a:ext cx="0" cy="30480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9" name="Flowchart: Merge 28"/>
                <p:cNvSpPr/>
                <p:nvPr/>
              </p:nvSpPr>
              <p:spPr bwMode="auto">
                <a:xfrm>
                  <a:off x="1447800" y="4079875"/>
                  <a:ext cx="71438" cy="1109663"/>
                </a:xfrm>
                <a:prstGeom prst="flowChartMerge">
                  <a:avLst/>
                </a:prstGeom>
                <a:solidFill>
                  <a:srgbClr val="FFC000"/>
                </a:solidFill>
                <a:ln w="254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760413" y="5189538"/>
                  <a:ext cx="1366837" cy="1065212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1" name="Group 119"/>
                <p:cNvGrpSpPr>
                  <a:grpSpLocks/>
                </p:cNvGrpSpPr>
                <p:nvPr/>
              </p:nvGrpSpPr>
              <p:grpSpPr bwMode="auto">
                <a:xfrm rot="10789010">
                  <a:off x="1335088" y="3952875"/>
                  <a:ext cx="288925" cy="127000"/>
                  <a:chOff x="528" y="2784"/>
                  <a:chExt cx="288" cy="288"/>
                </a:xfrm>
              </p:grpSpPr>
              <p:sp>
                <p:nvSpPr>
                  <p:cNvPr id="32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83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765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399"/>
                          <a:pt x="16199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Line 1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28" y="2784"/>
                    <a:ext cx="144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2784"/>
                    <a:ext cx="144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5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492250" y="4325938"/>
                  <a:ext cx="935038" cy="600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prstClr val="black"/>
                      </a:solidFill>
                      <a:ea typeface="ＭＳ Ｐゴシック" pitchFamily="34" charset="-128"/>
                    </a:rPr>
                    <a:t>Radar </a:t>
                  </a:r>
                  <a:r>
                    <a:rPr lang="en-US" sz="1400" dirty="0" smtClean="0">
                      <a:solidFill>
                        <a:prstClr val="black"/>
                      </a:solidFill>
                      <a:ea typeface="ＭＳ Ｐゴシック" pitchFamily="34" charset="-128"/>
                    </a:rPr>
                    <a:t>Altimeter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sz="1400" dirty="0" smtClean="0">
                      <a:solidFill>
                        <a:prstClr val="black"/>
                      </a:solidFill>
                      <a:ea typeface="ＭＳ Ｐゴシック" pitchFamily="34" charset="-128"/>
                    </a:rPr>
                    <a:t>Ice Surface</a:t>
                  </a:r>
                  <a:endParaRPr lang="en-US" sz="1400" dirty="0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36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989263" y="6169025"/>
                  <a:ext cx="903287" cy="293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prstClr val="black"/>
                      </a:solidFill>
                      <a:ea typeface="ＭＳ Ｐゴシック" pitchFamily="34" charset="-128"/>
                    </a:rPr>
                    <a:t>Reference </a:t>
                  </a:r>
                </a:p>
                <a:p>
                  <a:r>
                    <a:rPr lang="en-US" sz="1400">
                      <a:solidFill>
                        <a:prstClr val="black"/>
                      </a:solidFill>
                      <a:ea typeface="ＭＳ Ｐゴシック" pitchFamily="34" charset="-128"/>
                    </a:rPr>
                    <a:t>Ellipsoid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473075" y="4975225"/>
                  <a:ext cx="23288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rot="5400000">
                  <a:off x="120650" y="5614988"/>
                  <a:ext cx="12795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>
                  <a:off x="473075" y="6254750"/>
                  <a:ext cx="23288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auto">
                <a:xfrm rot="5400000">
                  <a:off x="1487487" y="5614988"/>
                  <a:ext cx="127952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>
                  <a:off x="473075" y="5487988"/>
                  <a:ext cx="232886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auto">
                <a:xfrm>
                  <a:off x="473075" y="5189538"/>
                  <a:ext cx="23288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747713" y="5189538"/>
                  <a:ext cx="13795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473075" y="6340475"/>
                  <a:ext cx="250348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 bwMode="auto">
                <a:xfrm rot="5400000">
                  <a:off x="169069" y="5722144"/>
                  <a:ext cx="1065212" cy="0"/>
                </a:xfrm>
                <a:prstGeom prst="line">
                  <a:avLst/>
                </a:prstGeom>
                <a:ln w="28575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473075" y="5656263"/>
                  <a:ext cx="222250" cy="17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996633"/>
                      </a:solidFill>
                      <a:latin typeface="Arial" charset="0"/>
                      <a:ea typeface="ＭＳ Ｐゴシック" pitchFamily="34" charset="-128"/>
                    </a:rPr>
                    <a:t>I</a:t>
                  </a:r>
                </a:p>
              </p:txBody>
            </p:sp>
            <p:sp>
              <p:nvSpPr>
                <p:cNvPr id="47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1120775" y="5588000"/>
                  <a:ext cx="665163" cy="155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Sea Ice</a:t>
                  </a: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 bwMode="auto">
                <a:xfrm rot="5400000">
                  <a:off x="2235994" y="5082382"/>
                  <a:ext cx="212725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 bwMode="auto">
                <a:xfrm rot="5400000">
                  <a:off x="2189163" y="5341938"/>
                  <a:ext cx="306387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2424113" y="4933950"/>
                  <a:ext cx="287337" cy="17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S</a:t>
                  </a:r>
                </a:p>
              </p:txBody>
            </p:sp>
            <p:sp>
              <p:nvSpPr>
                <p:cNvPr id="51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2443163" y="5230813"/>
                  <a:ext cx="258762" cy="1730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I</a:t>
                  </a:r>
                  <a:r>
                    <a:rPr lang="en-US" sz="1400" b="1" baseline="-2500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f</a:t>
                  </a: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 bwMode="auto">
                <a:xfrm rot="5400000">
                  <a:off x="1958976" y="5861050"/>
                  <a:ext cx="766762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sm" len="med"/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2414588" y="5741988"/>
                  <a:ext cx="296862" cy="17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D</a:t>
                  </a:r>
                </a:p>
              </p:txBody>
            </p:sp>
            <p:sp>
              <p:nvSpPr>
                <p:cNvPr id="54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2805113" y="5373688"/>
                  <a:ext cx="1249362" cy="241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100">
                      <a:solidFill>
                        <a:prstClr val="black"/>
                      </a:solidFill>
                      <a:ea typeface="ＭＳ Ｐゴシック" pitchFamily="34" charset="-128"/>
                    </a:rPr>
                    <a:t>Sea Surface</a:t>
                  </a:r>
                </a:p>
              </p:txBody>
            </p:sp>
            <p:sp>
              <p:nvSpPr>
                <p:cNvPr id="55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1192213" y="4964113"/>
                  <a:ext cx="536575" cy="155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i="1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Snow</a:t>
                  </a:r>
                </a:p>
              </p:txBody>
            </p:sp>
            <p:graphicFrame>
              <p:nvGraphicFramePr>
                <p:cNvPr id="56" name="Object 1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9444088"/>
                    </p:ext>
                  </p:extLst>
                </p:nvPr>
              </p:nvGraphicFramePr>
              <p:xfrm>
                <a:off x="1905000" y="3917950"/>
                <a:ext cx="2009775" cy="5699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728" name="Equation" r:id="rId6" imgW="1625600" imgH="431800" progId="Equation.3">
                        <p:embed/>
                      </p:oleObj>
                    </mc:Choice>
                    <mc:Fallback>
                      <p:oleObj name="Equation" r:id="rId6" imgW="1625600" imgH="4318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05000" y="3917950"/>
                              <a:ext cx="2009775" cy="5699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" name="TextBox 2"/>
              <p:cNvSpPr txBox="1"/>
              <p:nvPr/>
            </p:nvSpPr>
            <p:spPr>
              <a:xfrm>
                <a:off x="3886200" y="4776885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Ice Draft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28297" y="4878320"/>
                <a:ext cx="1235934" cy="189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Ice Thickness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03680" y="3606084"/>
                <a:ext cx="9676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Snow Depth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819400" y="2220513"/>
              <a:ext cx="2633282" cy="741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06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89608"/>
              </p:ext>
            </p:extLst>
          </p:nvPr>
        </p:nvGraphicFramePr>
        <p:xfrm>
          <a:off x="1295400" y="5181600"/>
          <a:ext cx="2668798" cy="803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9" name="Equation" r:id="rId8" imgW="1625600" imgH="431800" progId="Equation.3">
                  <p:embed/>
                </p:oleObj>
              </mc:Choice>
              <mc:Fallback>
                <p:oleObj name="Equation" r:id="rId8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81600"/>
                        <a:ext cx="2668798" cy="803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362200" y="1295400"/>
            <a:ext cx="2391103" cy="64633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200" dirty="0" err="1" smtClean="0">
                <a:solidFill>
                  <a:prstClr val="black"/>
                </a:solidFill>
              </a:rPr>
              <a:t>LiDAR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measures </a:t>
            </a:r>
            <a:r>
              <a:rPr lang="en-US" sz="1200" dirty="0">
                <a:solidFill>
                  <a:srgbClr val="0033CC"/>
                </a:solidFill>
              </a:rPr>
              <a:t>total </a:t>
            </a:r>
            <a:r>
              <a:rPr lang="en-US" sz="1200" dirty="0" smtClean="0">
                <a:solidFill>
                  <a:srgbClr val="0033CC"/>
                </a:solidFill>
              </a:rPr>
              <a:t> freeboard</a:t>
            </a:r>
            <a:endParaRPr lang="en-US" sz="1200" dirty="0">
              <a:solidFill>
                <a:srgbClr val="0033CC"/>
              </a:solidFill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prstClr val="black"/>
                </a:solidFill>
              </a:rPr>
              <a:t>Radar measures </a:t>
            </a:r>
            <a:r>
              <a:rPr lang="en-US" sz="1200" dirty="0">
                <a:solidFill>
                  <a:srgbClr val="0033CC"/>
                </a:solidFill>
              </a:rPr>
              <a:t>ice </a:t>
            </a:r>
            <a:r>
              <a:rPr lang="en-US" sz="1200" dirty="0" smtClean="0">
                <a:solidFill>
                  <a:srgbClr val="0033CC"/>
                </a:solidFill>
              </a:rPr>
              <a:t> freeboard</a:t>
            </a:r>
            <a:endParaRPr lang="en-US" sz="1200" dirty="0">
              <a:solidFill>
                <a:srgbClr val="0033CC"/>
              </a:solidFill>
            </a:endParaRPr>
          </a:p>
          <a:p>
            <a:pPr marL="342900" indent="-342900">
              <a:defRPr/>
            </a:pPr>
            <a:r>
              <a:rPr lang="en-US" sz="1200" dirty="0">
                <a:solidFill>
                  <a:prstClr val="black"/>
                </a:solidFill>
              </a:rPr>
              <a:t>Their differences give </a:t>
            </a:r>
            <a:r>
              <a:rPr lang="en-US" sz="1200" dirty="0">
                <a:solidFill>
                  <a:srgbClr val="0033CC"/>
                </a:solidFill>
              </a:rPr>
              <a:t>snow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540" y="3329730"/>
            <a:ext cx="1124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Radar freeboard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57200" y="126206"/>
            <a:ext cx="8229600" cy="814388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</a:rPr>
              <a:t>Measuring Sea </a:t>
            </a:r>
            <a:r>
              <a:rPr lang="en-US" sz="2400" b="1" dirty="0" smtClean="0">
                <a:solidFill>
                  <a:prstClr val="white"/>
                </a:solidFill>
              </a:rPr>
              <a:t>Ice Thickness </a:t>
            </a:r>
          </a:p>
          <a:p>
            <a:pPr algn="ctr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</a:rPr>
              <a:t>Using Combined Radar/</a:t>
            </a:r>
            <a:r>
              <a:rPr lang="en-US" sz="2400" b="1" dirty="0" err="1" smtClean="0">
                <a:solidFill>
                  <a:prstClr val="white"/>
                </a:solidFill>
              </a:rPr>
              <a:t>LiDAR</a:t>
            </a:r>
            <a:r>
              <a:rPr lang="en-US" sz="2400" b="1" dirty="0" smtClean="0">
                <a:solidFill>
                  <a:prstClr val="white"/>
                </a:solidFill>
              </a:rPr>
              <a:t> Data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1295400"/>
            <a:ext cx="3962400" cy="5105400"/>
          </a:xfrm>
          <a:ln w="19050">
            <a:solidFill>
              <a:srgbClr val="0000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Indirect measurement </a:t>
            </a:r>
            <a:r>
              <a:rPr lang="en-US" sz="2000" dirty="0" smtClean="0"/>
              <a:t>using </a:t>
            </a:r>
            <a:r>
              <a:rPr lang="en-US" sz="2000" dirty="0" err="1"/>
              <a:t>isostatic</a:t>
            </a:r>
            <a:r>
              <a:rPr lang="en-US" sz="2000" dirty="0"/>
              <a:t> equilibrium</a:t>
            </a:r>
          </a:p>
          <a:p>
            <a:r>
              <a:rPr lang="en-US" sz="2000" dirty="0" smtClean="0"/>
              <a:t>Require open </a:t>
            </a:r>
            <a:r>
              <a:rPr lang="en-US" sz="2000" dirty="0"/>
              <a:t>water </a:t>
            </a:r>
            <a:r>
              <a:rPr lang="en-US" sz="2000" dirty="0" smtClean="0"/>
              <a:t>calibration</a:t>
            </a:r>
            <a:endParaRPr lang="en-US" sz="2000" dirty="0"/>
          </a:p>
          <a:p>
            <a:r>
              <a:rPr lang="en-US" sz="2000" dirty="0"/>
              <a:t>Ice thickness uncertainty:</a:t>
            </a:r>
          </a:p>
          <a:p>
            <a:pPr lvl="1"/>
            <a:r>
              <a:rPr lang="en-US" sz="1600" dirty="0"/>
              <a:t>Ice freeboard; Snow density, depth and grain size; Snow and sea ice Surface roughness.</a:t>
            </a:r>
          </a:p>
          <a:p>
            <a:r>
              <a:rPr lang="en-US" sz="2000" dirty="0" smtClean="0"/>
              <a:t>Surface is always rough – how sensor sees the surface?</a:t>
            </a:r>
          </a:p>
          <a:p>
            <a:pPr lvl="1"/>
            <a:r>
              <a:rPr lang="en-US" sz="1600" dirty="0" smtClean="0"/>
              <a:t>Convolution of surface roughness with sensor impulse response </a:t>
            </a:r>
          </a:p>
          <a:p>
            <a:r>
              <a:rPr lang="en-US" sz="2000" dirty="0" smtClean="0"/>
              <a:t>Radar backscattering has strong dependence on sea ice type, surface roughness, and snow parameters</a:t>
            </a:r>
          </a:p>
          <a:p>
            <a:r>
              <a:rPr lang="en-US" sz="2000" dirty="0"/>
              <a:t>Snow and ice properties are not statistically uniform over the entire footprint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/>
              <a:t>The knowledge of snow/ice surface roughness is very limited. </a:t>
            </a:r>
          </a:p>
        </p:txBody>
      </p:sp>
    </p:spTree>
    <p:extLst>
      <p:ext uri="{BB962C8B-B14F-4D97-AF65-F5344CB8AC3E}">
        <p14:creationId xmlns:p14="http://schemas.microsoft.com/office/powerpoint/2010/main" val="3239638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C:\Users\lili\hp\hpusers\6.1\ARI\2013\simu_baselin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/>
          <a:stretch/>
        </p:blipFill>
        <p:spPr bwMode="auto">
          <a:xfrm>
            <a:off x="268386" y="3200400"/>
            <a:ext cx="5943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2003232" y="3230447"/>
            <a:ext cx="0" cy="2119244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24108" y="3240258"/>
            <a:ext cx="0" cy="2158489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2438400" cy="21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152400"/>
            <a:ext cx="8229600" cy="78819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Waveform Model for Combined 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prstClr val="white"/>
                </a:solidFill>
              </a:rPr>
              <a:t>Snow volume and Ice Surface Scattering</a:t>
            </a: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13194"/>
              </p:ext>
            </p:extLst>
          </p:nvPr>
        </p:nvGraphicFramePr>
        <p:xfrm>
          <a:off x="685800" y="1447800"/>
          <a:ext cx="3167063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8" imgW="2158920" imgH="914400" progId="Equation.3">
                  <p:embed/>
                </p:oleObj>
              </mc:Choice>
              <mc:Fallback>
                <p:oleObj name="Equation" r:id="rId8" imgW="21589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3167063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14458" y="3276600"/>
            <a:ext cx="1838325" cy="24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3"/>
          <p:cNvSpPr>
            <a:spLocks noGrp="1"/>
          </p:cNvSpPr>
          <p:nvPr>
            <p:ph sz="half" idx="1"/>
          </p:nvPr>
        </p:nvSpPr>
        <p:spPr>
          <a:xfrm>
            <a:off x="76200" y="5791200"/>
            <a:ext cx="4572000" cy="914400"/>
          </a:xfrm>
          <a:noFill/>
        </p:spPr>
        <p:txBody>
          <a:bodyPr>
            <a:normAutofit/>
          </a:bodyPr>
          <a:lstStyle/>
          <a:p>
            <a:pPr marL="445770" indent="-285750">
              <a:buFont typeface="Calibri" pitchFamily="34" charset="0"/>
              <a:buChar char="»"/>
            </a:pPr>
            <a:r>
              <a:rPr lang="en-US" sz="1800" dirty="0" smtClean="0">
                <a:solidFill>
                  <a:srgbClr val="0000FF"/>
                </a:solidFill>
              </a:rPr>
              <a:t>Aircraft at 500 m above air/snow surface</a:t>
            </a:r>
          </a:p>
          <a:p>
            <a:pPr marL="445770" indent="-285750">
              <a:buFont typeface="Calibri" pitchFamily="34" charset="0"/>
              <a:buChar char="»"/>
            </a:pPr>
            <a:r>
              <a:rPr lang="en-US" sz="1800" dirty="0" smtClean="0">
                <a:solidFill>
                  <a:srgbClr val="0000FF"/>
                </a:solidFill>
              </a:rPr>
              <a:t>BW = 19</a:t>
            </a:r>
            <a:r>
              <a:rPr lang="en-US" sz="1800" b="1" baseline="30000" dirty="0" smtClean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"/>
          </p:nvPr>
        </p:nvSpPr>
        <p:spPr>
          <a:xfrm>
            <a:off x="4495800" y="5791200"/>
            <a:ext cx="3810000" cy="914400"/>
          </a:xfrm>
          <a:noFill/>
        </p:spPr>
        <p:txBody>
          <a:bodyPr>
            <a:normAutofit/>
          </a:bodyPr>
          <a:lstStyle/>
          <a:p>
            <a:pPr marL="445770" indent="-285750">
              <a:buFont typeface="Calibri" pitchFamily="34" charset="0"/>
              <a:buChar char="»"/>
            </a:pPr>
            <a:r>
              <a:rPr lang="en-US" sz="1800" dirty="0" smtClean="0">
                <a:solidFill>
                  <a:srgbClr val="0000FF"/>
                </a:solidFill>
              </a:rPr>
              <a:t>Air/Snow interface at Depth=0</a:t>
            </a:r>
          </a:p>
          <a:p>
            <a:pPr marL="445770" indent="-285750">
              <a:buFont typeface="Calibri" pitchFamily="34" charset="0"/>
              <a:buChar char="»"/>
            </a:pPr>
            <a:r>
              <a:rPr lang="en-US" sz="1800" dirty="0" smtClean="0">
                <a:solidFill>
                  <a:srgbClr val="0000FF"/>
                </a:solidFill>
              </a:rPr>
              <a:t>Snow/ice interface at 20cm</a:t>
            </a:r>
          </a:p>
        </p:txBody>
      </p:sp>
    </p:spTree>
    <p:extLst>
      <p:ext uri="{BB962C8B-B14F-4D97-AF65-F5344CB8AC3E}">
        <p14:creationId xmlns:p14="http://schemas.microsoft.com/office/powerpoint/2010/main" val="23689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8606"/>
            <a:ext cx="8229600" cy="55959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eaLnBrk="0" hangingPunct="0">
              <a:defRPr/>
            </a:pPr>
            <a:r>
              <a:rPr lang="en-US" sz="2400" b="1" dirty="0" smtClean="0">
                <a:solidFill>
                  <a:prstClr val="white"/>
                </a:solidFill>
              </a:rPr>
              <a:t>Surface Roughness Analysis Using </a:t>
            </a:r>
            <a:r>
              <a:rPr lang="en-US" sz="2400" b="1" dirty="0" err="1" smtClean="0">
                <a:solidFill>
                  <a:prstClr val="white"/>
                </a:solidFill>
              </a:rPr>
              <a:t>LiDAR</a:t>
            </a:r>
            <a:r>
              <a:rPr lang="en-US" sz="2400" b="1" dirty="0" smtClean="0">
                <a:solidFill>
                  <a:prstClr val="white"/>
                </a:solidFill>
              </a:rPr>
              <a:t> Data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0" y="1206968"/>
            <a:ext cx="4495800" cy="1614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OIB ATM </a:t>
            </a:r>
            <a:r>
              <a:rPr lang="en-US" sz="2000" b="1" dirty="0" err="1" smtClean="0"/>
              <a:t>LiDAR</a:t>
            </a:r>
            <a:r>
              <a:rPr lang="en-US" sz="2000" b="1" dirty="0" smtClean="0"/>
              <a:t> </a:t>
            </a:r>
          </a:p>
          <a:p>
            <a:pPr marL="400050" lvl="1" indent="0"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L=800m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smtClean="0">
                <a:solidFill>
                  <a:srgbClr val="0000FF"/>
                </a:solidFill>
              </a:rPr>
              <a:t>dx=0.5-1.5m</a:t>
            </a:r>
            <a:endParaRPr lang="en-US" sz="1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NRL </a:t>
            </a:r>
            <a:r>
              <a:rPr lang="en-US" sz="2000" b="1" dirty="0" err="1" smtClean="0"/>
              <a:t>LiDAR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400050" lvl="1" indent="0">
              <a:buNone/>
            </a:pPr>
            <a:r>
              <a:rPr lang="en-US" sz="1600" b="1" dirty="0">
                <a:solidFill>
                  <a:srgbClr val="0000FF"/>
                </a:solidFill>
              </a:rPr>
              <a:t>L=2000m, dx=0.5m</a:t>
            </a:r>
          </a:p>
          <a:p>
            <a:pPr marL="0" indent="0">
              <a:buNone/>
            </a:pPr>
            <a:r>
              <a:rPr lang="en-US" sz="2000" b="1" dirty="0" smtClean="0"/>
              <a:t>CRREL  (</a:t>
            </a:r>
            <a:r>
              <a:rPr lang="en-US" sz="2000" b="1" dirty="0"/>
              <a:t>Chris </a:t>
            </a:r>
            <a:r>
              <a:rPr lang="en-US" sz="2000" b="1" dirty="0" err="1"/>
              <a:t>Polashenski</a:t>
            </a:r>
            <a:r>
              <a:rPr lang="en-US" sz="2000" b="1" dirty="0"/>
              <a:t>) </a:t>
            </a:r>
            <a:r>
              <a:rPr lang="en-US" sz="2000" b="1" dirty="0" smtClean="0"/>
              <a:t>3D Scanner data</a:t>
            </a:r>
          </a:p>
          <a:p>
            <a:pPr marL="400050" lvl="1" indent="0">
              <a:buNone/>
            </a:pPr>
            <a:r>
              <a:rPr lang="en-US" sz="1600" b="1" dirty="0">
                <a:solidFill>
                  <a:srgbClr val="0000FF"/>
                </a:solidFill>
              </a:rPr>
              <a:t>L=30 m, dx = 0.01 m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19787" r="6277" b="27520"/>
          <a:stretch/>
        </p:blipFill>
        <p:spPr bwMode="auto">
          <a:xfrm>
            <a:off x="193041" y="5086461"/>
            <a:ext cx="2971800" cy="119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 descr="C:\Users\lili\hp\hpusers\6.1\ARI\2013meetings\meeting20131217\New folder\seg11_location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1"/>
            <a:ext cx="2209799" cy="36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33800" y="2819400"/>
            <a:ext cx="4533622" cy="2587943"/>
            <a:chOff x="3870631" y="4117657"/>
            <a:chExt cx="4533622" cy="2587943"/>
          </a:xfrm>
        </p:grpSpPr>
        <p:pic>
          <p:nvPicPr>
            <p:cNvPr id="13" name="Picture 2" descr="C:\Users\lili\hp\hpusers\6.1\ARI\2013meetings\meeting20131217\New folder\plotpsd20131211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631" y="4117657"/>
              <a:ext cx="4533622" cy="258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7528231" y="5562600"/>
              <a:ext cx="228600" cy="381000"/>
            </a:xfrm>
            <a:prstGeom prst="straightConnector1">
              <a:avLst/>
            </a:prstGeom>
            <a:ln w="127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366042" y="5867400"/>
              <a:ext cx="476389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994831" y="5181600"/>
              <a:ext cx="228600" cy="381000"/>
            </a:xfrm>
            <a:prstGeom prst="straightConnector1">
              <a:avLst/>
            </a:prstGeom>
            <a:ln w="12700">
              <a:solidFill>
                <a:srgbClr val="CC00CC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6994831" y="4876800"/>
              <a:ext cx="609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ATM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5177554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CRREL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3600" y="5726668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NRL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3041" y="6279007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Melt Pond EX, 2009</a:t>
            </a:r>
            <a:endParaRPr lang="en-US" dirty="0"/>
          </a:p>
        </p:txBody>
      </p:sp>
      <p:sp>
        <p:nvSpPr>
          <p:cNvPr id="21" name="Content Placeholder 1"/>
          <p:cNvSpPr>
            <a:spLocks noGrp="1"/>
          </p:cNvSpPr>
          <p:nvPr>
            <p:ph sz="half" idx="2"/>
          </p:nvPr>
        </p:nvSpPr>
        <p:spPr>
          <a:xfrm>
            <a:off x="3465414" y="5638800"/>
            <a:ext cx="5449986" cy="106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consistency among three data sets suggest that </a:t>
            </a:r>
            <a:r>
              <a:rPr lang="en-US" sz="2000" dirty="0" smtClean="0"/>
              <a:t>sea </a:t>
            </a:r>
            <a:r>
              <a:rPr lang="en-US" sz="2000" dirty="0"/>
              <a:t>ice surface roughness is best represented by the exponential, not Gaussian. </a:t>
            </a:r>
          </a:p>
        </p:txBody>
      </p:sp>
    </p:spTree>
    <p:extLst>
      <p:ext uri="{BB962C8B-B14F-4D97-AF65-F5344CB8AC3E}">
        <p14:creationId xmlns:p14="http://schemas.microsoft.com/office/powerpoint/2010/main" val="366815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Remote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"/>
            <a:ext cx="762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OIB Combined Ku-Band Radar 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 ATM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LiDAR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Measurements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lili\hp\hpusers\6.1\ARI\2013meetings\meeting20131217\New folder\ATM_KU_Profile.jpe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53640"/>
            <a:ext cx="7315200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1" y="1219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and Radar detected surfaces track each other well in the level snow/ice areas</a:t>
            </a:r>
          </a:p>
          <a:p>
            <a:r>
              <a:rPr lang="en-US" dirty="0" smtClean="0"/>
              <a:t>Significant EM biases exist in the ridge areas, leading to depressed “ice surfaces”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Remote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3554" name="Picture 2" descr="C:\Users\lili\hp\hpusers\6.1\ARI\2013meetings\meeting20131217\New folder\waveform00echoasavefig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" y="16002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lili\hp\hpusers\6.1\ARI\2013meetings\meeting20131217\New folder\simu_20131121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200400"/>
            <a:ext cx="457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4343400"/>
            <a:ext cx="1300162" cy="76200"/>
          </a:xfrm>
          <a:prstGeom prst="straightConnector1">
            <a:avLst/>
          </a:prstGeom>
          <a:ln w="19050" cmpd="sng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53643" y="1293674"/>
            <a:ext cx="4361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The radar data was rotated by 180 degrees then shifted by 0.56m, second echo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model fits very well to the measured radar waveform.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fitted roughness parameters are close to the ATM </a:t>
            </a:r>
            <a:r>
              <a:rPr lang="en-US" dirty="0" err="1" smtClean="0">
                <a:solidFill>
                  <a:prstClr val="black"/>
                </a:solidFill>
              </a:rPr>
              <a:t>LiDAR</a:t>
            </a:r>
            <a:r>
              <a:rPr lang="en-US" dirty="0" smtClean="0">
                <a:solidFill>
                  <a:prstClr val="black"/>
                </a:solidFill>
              </a:rPr>
              <a:t> measurements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52400"/>
            <a:ext cx="762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OIB Ku-band Radar Waveform Analysis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Level Snow/Ice Surface</a:t>
            </a:r>
          </a:p>
        </p:txBody>
      </p:sp>
    </p:spTree>
    <p:extLst>
      <p:ext uri="{BB962C8B-B14F-4D97-AF65-F5344CB8AC3E}">
        <p14:creationId xmlns:p14="http://schemas.microsoft.com/office/powerpoint/2010/main" val="9381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Remote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28826"/>
            <a:ext cx="762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OIB Ku-band Radar Waveform Analysis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Deformed/Ridge Surfaces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lili\hp\hpusers\6.1\ARI\2013meetings\meeting20131217\New folder\waveform00echogsavefig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330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lili\hp\hpusers\6.1\ARI\2013meetings\meeting20131217\New folder\waveform00echogsavefig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62" y="19812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1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Remote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5603" name="Picture 3" descr="C:\Users\lili\hp\hpusers\6.1\ARI\2013meetings\meeting20131217\New folder\waveform00echogsavefig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8200" y="1626275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 smtClean="0"/>
              <a:t>The radar data was </a:t>
            </a:r>
            <a:r>
              <a:rPr lang="en-US" dirty="0"/>
              <a:t>rotated by 180 degrees </a:t>
            </a:r>
            <a:r>
              <a:rPr lang="en-US" dirty="0" smtClean="0"/>
              <a:t>then shifted by 0.54m, 2</a:t>
            </a:r>
            <a:r>
              <a:rPr lang="en-US" baseline="30000" dirty="0" smtClean="0"/>
              <a:t>nd</a:t>
            </a:r>
            <a:r>
              <a:rPr lang="en-US" dirty="0" smtClean="0"/>
              <a:t>  echo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/>
              <a:t>The model fits </a:t>
            </a:r>
            <a:r>
              <a:rPr lang="en-US" dirty="0" smtClean="0"/>
              <a:t>to </a:t>
            </a:r>
            <a:r>
              <a:rPr lang="en-US" dirty="0"/>
              <a:t>the measured radar </a:t>
            </a:r>
            <a:r>
              <a:rPr lang="en-US" dirty="0" smtClean="0"/>
              <a:t>waveform, but not very well.</a:t>
            </a:r>
            <a:endParaRPr lang="en-US" dirty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/>
              <a:t>The fitted roughness parameters are </a:t>
            </a:r>
            <a:r>
              <a:rPr lang="en-US" dirty="0" smtClean="0"/>
              <a:t>reasonably close </a:t>
            </a:r>
            <a:r>
              <a:rPr lang="en-US" dirty="0"/>
              <a:t>to the ATM </a:t>
            </a:r>
            <a:r>
              <a:rPr lang="en-US" dirty="0" err="1" smtClean="0"/>
              <a:t>LiDAR</a:t>
            </a:r>
            <a:r>
              <a:rPr lang="en-US" dirty="0" smtClean="0"/>
              <a:t> data</a:t>
            </a:r>
          </a:p>
        </p:txBody>
      </p:sp>
      <p:pic>
        <p:nvPicPr>
          <p:cNvPr id="23554" name="Picture 2" descr="C:\Users\lili\hp\hpusers\6.1\ARI\2013meetings\meeting20131217\New folder\simu_20131121g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43" y="3886200"/>
            <a:ext cx="457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128826"/>
            <a:ext cx="762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OIB Ku-band Radar Waveform Analysis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Deformed/Ridge Surfaces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4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98EC310C-FF6D-4601-845B-ED73089AD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34" name="Rectangle 2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Remote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6" name="Picture 21" descr="Untitled-2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1" descr="DON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8100"/>
            <a:ext cx="106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3554" name="Picture 2" descr="C:\Users\lili\hp\hpusers\6.1\ARI\2013meetings\meeting20131217\New folder\simu_20131121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657600"/>
            <a:ext cx="457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2000" y="152400"/>
            <a:ext cx="7629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Rough Surface Parameter Comparisons:</a:t>
            </a:r>
          </a:p>
          <a:p>
            <a:pPr algn="ctr" eaLnBrk="0" hangingPunct="0">
              <a:lnSpc>
                <a:spcPts val="3000"/>
              </a:lnSpc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Radar Retrieved vs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LiDAR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Calculated</a:t>
            </a:r>
          </a:p>
        </p:txBody>
      </p:sp>
      <p:pic>
        <p:nvPicPr>
          <p:cNvPr id="15" name="Picture 3" descr="C:\Users\lili\hp\hpusers\6.1\ARI\2013meetings\meeting20131217\New folder\simu_20131121a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4572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8288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 smtClean="0"/>
              <a:t>In general, the waveform model fit the </a:t>
            </a:r>
            <a:r>
              <a:rPr lang="en-US" dirty="0" err="1" smtClean="0"/>
              <a:t>ku</a:t>
            </a:r>
            <a:r>
              <a:rPr lang="en-US" dirty="0" smtClean="0"/>
              <a:t>-band data well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 smtClean="0"/>
              <a:t>The </a:t>
            </a:r>
            <a:r>
              <a:rPr lang="en-US" dirty="0" smtClean="0"/>
              <a:t>Radar waveform model fitted surface roughness parameters are clearly correlated with </a:t>
            </a:r>
            <a:r>
              <a:rPr lang="en-US" dirty="0" err="1" smtClean="0"/>
              <a:t>LiDAR</a:t>
            </a:r>
            <a:r>
              <a:rPr lang="en-US" dirty="0" smtClean="0"/>
              <a:t> measured surface roughness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dirty="0" smtClean="0"/>
              <a:t>The model has significant challenges in modeling the leading/trailing edges of ice ridges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5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499</Words>
  <Application>Microsoft Office PowerPoint</Application>
  <PresentationFormat>On-screen Show (4:3)</PresentationFormat>
  <Paragraphs>104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2_Office Theme</vt:lpstr>
      <vt:lpstr>5_Office Theme</vt:lpstr>
      <vt:lpstr>Equation</vt:lpstr>
      <vt:lpstr>OIB Sea Ice Workshop  Wednesday, 29 January 2014 NASA Goddard Space Flight Center (GSFC)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Multi-Discipline Program</dc:title>
  <dc:creator>allard</dc:creator>
  <cp:lastModifiedBy>Li Li</cp:lastModifiedBy>
  <cp:revision>379</cp:revision>
  <cp:lastPrinted>2014-01-27T20:59:03Z</cp:lastPrinted>
  <dcterms:created xsi:type="dcterms:W3CDTF">2012-04-05T13:17:00Z</dcterms:created>
  <dcterms:modified xsi:type="dcterms:W3CDTF">2014-01-28T14:48:26Z</dcterms:modified>
</cp:coreProperties>
</file>