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"/>
  </p:notesMasterIdLst>
  <p:sldIdLst>
    <p:sldId id="269" r:id="rId3"/>
    <p:sldId id="266" r:id="rId4"/>
    <p:sldId id="267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C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03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1A38E-AFCF-2841-B98F-643C638F804B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CB937-8857-A348-9F82-372FC269A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3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7E8-00D0-5F49-BA8D-0BB30DBA93AC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383D-BE4A-494D-8040-E0D768488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7E8-00D0-5F49-BA8D-0BB30DBA93AC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383D-BE4A-494D-8040-E0D768488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7E8-00D0-5F49-BA8D-0BB30DBA93AC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383D-BE4A-494D-8040-E0D768488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293C-F4B5-DF43-B593-8F27151C2557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CBE7-0092-3447-B3F6-69A44619F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293C-F4B5-DF43-B593-8F27151C2557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CBE7-0092-3447-B3F6-69A44619F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293C-F4B5-DF43-B593-8F27151C2557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CBE7-0092-3447-B3F6-69A44619F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293C-F4B5-DF43-B593-8F27151C2557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CBE7-0092-3447-B3F6-69A44619F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293C-F4B5-DF43-B593-8F27151C2557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CBE7-0092-3447-B3F6-69A44619F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293C-F4B5-DF43-B593-8F27151C2557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CBE7-0092-3447-B3F6-69A44619F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293C-F4B5-DF43-B593-8F27151C2557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CBE7-0092-3447-B3F6-69A44619F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293C-F4B5-DF43-B593-8F27151C2557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CBE7-0092-3447-B3F6-69A44619F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7E8-00D0-5F49-BA8D-0BB30DBA93AC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383D-BE4A-494D-8040-E0D768488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293C-F4B5-DF43-B593-8F27151C2557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CBE7-0092-3447-B3F6-69A44619F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293C-F4B5-DF43-B593-8F27151C2557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CBE7-0092-3447-B3F6-69A44619F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293C-F4B5-DF43-B593-8F27151C2557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CBE7-0092-3447-B3F6-69A44619F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7E8-00D0-5F49-BA8D-0BB30DBA93AC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383D-BE4A-494D-8040-E0D768488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7E8-00D0-5F49-BA8D-0BB30DBA93AC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383D-BE4A-494D-8040-E0D768488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7E8-00D0-5F49-BA8D-0BB30DBA93AC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383D-BE4A-494D-8040-E0D768488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7E8-00D0-5F49-BA8D-0BB30DBA93AC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383D-BE4A-494D-8040-E0D768488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7E8-00D0-5F49-BA8D-0BB30DBA93AC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383D-BE4A-494D-8040-E0D768488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7E8-00D0-5F49-BA8D-0BB30DBA93AC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383D-BE4A-494D-8040-E0D768488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7E8-00D0-5F49-BA8D-0BB30DBA93AC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383D-BE4A-494D-8040-E0D768488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E293C-F4B5-DF43-B593-8F27151C2557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CCBE7-0092-3447-B3F6-69A44619F6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1" descr="LSA_logo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5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POM_logo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108950" y="6116638"/>
            <a:ext cx="103505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564432main1_IceBridge_logo_2011-226x226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112714"/>
            <a:ext cx="745285" cy="7452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6" Type="http://schemas.openxmlformats.org/officeDocument/2006/relationships/image" Target="../media/image9.tiff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ule6 083.jp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LS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3" y="134469"/>
            <a:ext cx="1722300" cy="1718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1191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AltiKa</a:t>
            </a:r>
            <a:r>
              <a:rPr lang="en-US" sz="3200" b="1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- SARAL </a:t>
            </a:r>
            <a:r>
              <a:rPr lang="en-US" sz="3200" b="1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r>
              <a:rPr lang="en-US" sz="3200" b="1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adar Altimeter</a:t>
            </a:r>
            <a:endParaRPr lang="en-US" sz="3200" b="1" dirty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Recommendation for IceBridge under-flight</a:t>
            </a:r>
            <a:endParaRPr lang="en-US" sz="2800" b="1" dirty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181" y="3807650"/>
            <a:ext cx="7967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Larry Connor</a:t>
            </a:r>
            <a:r>
              <a:rPr lang="en-US" sz="2800" b="1" baseline="30000" dirty="0" smtClean="0">
                <a:solidFill>
                  <a:srgbClr val="000000"/>
                </a:solidFill>
              </a:rPr>
              <a:t>1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Dave McAdoo</a:t>
            </a:r>
            <a:r>
              <a:rPr lang="en-US" sz="2400" baseline="30000" dirty="0" smtClean="0">
                <a:solidFill>
                  <a:srgbClr val="000000"/>
                </a:solidFill>
              </a:rPr>
              <a:t>1,2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inead L. Farrell</a:t>
            </a:r>
            <a:r>
              <a:rPr lang="en-US" sz="2400" baseline="30000" dirty="0" smtClean="0">
                <a:solidFill>
                  <a:srgbClr val="000000"/>
                </a:solidFill>
              </a:rPr>
              <a:t>1,2</a:t>
            </a:r>
            <a:r>
              <a:rPr lang="en-US" sz="2400" dirty="0" smtClean="0">
                <a:solidFill>
                  <a:srgbClr val="000000"/>
                </a:solidFill>
              </a:rPr>
              <a:t> John Lillibridge</a:t>
            </a:r>
            <a:r>
              <a:rPr lang="en-US" sz="2400" baseline="30000" dirty="0" smtClean="0">
                <a:solidFill>
                  <a:srgbClr val="000000"/>
                </a:solidFill>
              </a:rPr>
              <a:t>1</a:t>
            </a:r>
            <a:endParaRPr lang="en-US" sz="2400" baseline="30000" dirty="0" smtClean="0">
              <a:solidFill>
                <a:srgbClr val="000000"/>
              </a:solidFill>
            </a:endParaRPr>
          </a:p>
          <a:p>
            <a:pPr algn="ctr"/>
            <a:endParaRPr lang="en-US" baseline="30000" dirty="0" smtClean="0">
              <a:solidFill>
                <a:srgbClr val="000000"/>
              </a:solidFill>
            </a:endParaRPr>
          </a:p>
          <a:p>
            <a:pPr algn="ctr"/>
            <a:r>
              <a:rPr lang="en-US" baseline="30000" dirty="0" smtClean="0">
                <a:solidFill>
                  <a:srgbClr val="000000"/>
                </a:solidFill>
              </a:rPr>
              <a:t>1  </a:t>
            </a:r>
            <a:r>
              <a:rPr lang="en-US" dirty="0">
                <a:solidFill>
                  <a:srgbClr val="000000"/>
                </a:solidFill>
              </a:rPr>
              <a:t>NOAA Laboratory for Satellite Altimetry, NCWCP, Maryland, USA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￼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Earth System Science Interdisciplinary Center (ESSIC), University of Maryland, USA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39743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Photo: Sea Ice in the </a:t>
            </a:r>
            <a:r>
              <a:rPr lang="en-US" i="1" dirty="0"/>
              <a:t>C</a:t>
            </a:r>
            <a:r>
              <a:rPr lang="en-US" i="1" dirty="0" smtClean="0"/>
              <a:t>onnor Corridor</a:t>
            </a:r>
          </a:p>
          <a:p>
            <a:r>
              <a:rPr lang="en-US" sz="1400" i="1" dirty="0" smtClean="0"/>
              <a:t>Credit: S. L. Farrell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7699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vis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118" y="5408494"/>
            <a:ext cx="1188273" cy="11935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049" y="110287"/>
            <a:ext cx="6172912" cy="838640"/>
          </a:xfrm>
        </p:spPr>
        <p:txBody>
          <a:bodyPr/>
          <a:lstStyle/>
          <a:p>
            <a:r>
              <a:rPr lang="en-US" sz="2200" u="sng" dirty="0" smtClean="0"/>
              <a:t>Arctic Sea Ice Thickness – A Seven year Study of </a:t>
            </a:r>
            <a:br>
              <a:rPr lang="en-US" sz="2200" u="sng" dirty="0" smtClean="0"/>
            </a:br>
            <a:r>
              <a:rPr lang="en-US" sz="2200" u="sng" dirty="0" smtClean="0"/>
              <a:t>Envisat/RA-2 and </a:t>
            </a:r>
            <a:r>
              <a:rPr lang="en-US" sz="2200" u="sng" dirty="0" err="1" smtClean="0"/>
              <a:t>IceBridge</a:t>
            </a:r>
            <a:r>
              <a:rPr lang="en-US" sz="2200" u="sng" dirty="0" smtClean="0"/>
              <a:t> Airborne measurements</a:t>
            </a:r>
            <a:endParaRPr lang="en-US" sz="2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546" y="5157188"/>
            <a:ext cx="1162845" cy="306299"/>
          </a:xfrm>
        </p:spPr>
        <p:txBody>
          <a:bodyPr/>
          <a:lstStyle/>
          <a:p>
            <a:pPr algn="ctr">
              <a:buNone/>
            </a:pPr>
            <a:r>
              <a:rPr lang="en-US" sz="1200" dirty="0" smtClean="0">
                <a:solidFill>
                  <a:srgbClr val="0000FF"/>
                </a:solidFill>
              </a:rPr>
              <a:t>Envisat / RA2</a:t>
            </a:r>
          </a:p>
          <a:p>
            <a:pPr lvl="1">
              <a:buNone/>
            </a:pPr>
            <a:endParaRPr lang="en-US" sz="12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rgbClr val="FFFF00"/>
              </a:solidFill>
            </a:endParaRP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5447478" y="1312203"/>
            <a:ext cx="3716883" cy="2227179"/>
            <a:chOff x="3783560" y="3501876"/>
            <a:chExt cx="5379720" cy="3223561"/>
          </a:xfrm>
        </p:grpSpPr>
        <p:pic>
          <p:nvPicPr>
            <p:cNvPr id="13" name="Picture 12" descr="cc.pdf"/>
            <p:cNvPicPr>
              <a:picLocks noChangeAspect="1"/>
            </p:cNvPicPr>
            <p:nvPr/>
          </p:nvPicPr>
          <p:blipFill>
            <a:blip r:embed="rId3"/>
            <a:srcRect l="5520" t="56275" r="3606" b="5246"/>
            <a:stretch>
              <a:fillRect/>
            </a:stretch>
          </p:blipFill>
          <p:spPr>
            <a:xfrm>
              <a:off x="3783560" y="3501876"/>
              <a:ext cx="5379720" cy="322356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371036" y="3518991"/>
              <a:ext cx="1738382" cy="356374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FF"/>
                  </a:solidFill>
                </a:rPr>
                <a:t>2006, 2010, &amp; 2011</a:t>
              </a:r>
              <a:endParaRPr lang="en-US" sz="1000" b="1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09418" y="5699509"/>
              <a:ext cx="1356229" cy="356374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FF"/>
                  </a:solidFill>
                </a:rPr>
                <a:t>2009 &amp; 2012</a:t>
              </a:r>
              <a:endParaRPr lang="en-US" sz="10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1" idx="2"/>
            </p:cNvCxnSpPr>
            <p:nvPr/>
          </p:nvCxnSpPr>
          <p:spPr>
            <a:xfrm>
              <a:off x="5240228" y="3875365"/>
              <a:ext cx="715336" cy="123003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0"/>
            </p:cNvCxnSpPr>
            <p:nvPr/>
          </p:nvCxnSpPr>
          <p:spPr>
            <a:xfrm flipH="1" flipV="1">
              <a:off x="6248403" y="5105403"/>
              <a:ext cx="539129" cy="59410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261890" y="171749"/>
            <a:ext cx="1754336" cy="1035894"/>
            <a:chOff x="6812489" y="659720"/>
            <a:chExt cx="2325858" cy="1373364"/>
          </a:xfrm>
        </p:grpSpPr>
        <p:pic>
          <p:nvPicPr>
            <p:cNvPr id="10" name="Picture 9" descr="p3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2489" y="659720"/>
              <a:ext cx="2325858" cy="1373364"/>
            </a:xfrm>
            <a:prstGeom prst="rect">
              <a:avLst/>
            </a:prstGeom>
          </p:spPr>
        </p:pic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7025731" y="680924"/>
              <a:ext cx="1926808" cy="306298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200" dirty="0" smtClean="0">
                  <a:solidFill>
                    <a:srgbClr val="FFFF00"/>
                  </a:solidFill>
                </a:rPr>
                <a:t>Operation Ice Bridge</a:t>
              </a:r>
              <a:endPara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42950" marR="0" lvl="1" indent="-28575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65521" y="1189832"/>
            <a:ext cx="4828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Five Envisat </a:t>
            </a:r>
            <a:r>
              <a:rPr lang="en-US" dirty="0" err="1" smtClean="0"/>
              <a:t>underflights</a:t>
            </a:r>
            <a:r>
              <a:rPr lang="en-US" dirty="0" smtClean="0"/>
              <a:t> spanning 2006-2012</a:t>
            </a:r>
          </a:p>
          <a:p>
            <a:pPr>
              <a:buFont typeface="Arial"/>
              <a:buChar char="•"/>
            </a:pPr>
            <a:r>
              <a:rPr lang="en-US" dirty="0" smtClean="0"/>
              <a:t> 1300+ km flight tracks </a:t>
            </a:r>
          </a:p>
          <a:p>
            <a:pPr>
              <a:buFont typeface="Arial"/>
              <a:buChar char="•"/>
            </a:pPr>
            <a:r>
              <a:rPr lang="en-US" dirty="0" smtClean="0"/>
              <a:t> Unprecedented measurement timeline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5521" y="2163964"/>
            <a:ext cx="4828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Analysis: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Freeboard &amp; Sea ice Thickness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Lead distribution </a:t>
            </a:r>
          </a:p>
          <a:p>
            <a:pPr lvl="2"/>
            <a:r>
              <a:rPr lang="en-US" dirty="0" smtClean="0"/>
              <a:t>- Impact on radar measurements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2010: Increased lead frequency	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032179" y="3293161"/>
            <a:ext cx="1080657" cy="24622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Thule, Greenland</a:t>
            </a:r>
            <a:endParaRPr lang="en-US" sz="1000" dirty="0">
              <a:solidFill>
                <a:srgbClr val="0000FF"/>
              </a:solidFill>
            </a:endParaRPr>
          </a:p>
        </p:txBody>
      </p:sp>
      <p:cxnSp>
        <p:nvCxnSpPr>
          <p:cNvPr id="34" name="Straight Arrow Connector 33"/>
          <p:cNvCxnSpPr>
            <a:stCxn id="32" idx="0"/>
          </p:cNvCxnSpPr>
          <p:nvPr/>
        </p:nvCxnSpPr>
        <p:spPr>
          <a:xfrm flipH="1" flipV="1">
            <a:off x="8480323" y="2236839"/>
            <a:ext cx="92185" cy="105632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modis20100405_redux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7" b="4307"/>
          <a:stretch/>
        </p:blipFill>
        <p:spPr>
          <a:xfrm>
            <a:off x="5349566" y="4266719"/>
            <a:ext cx="3670708" cy="248338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447478" y="3892753"/>
            <a:ext cx="141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MODIS / RA2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22942" y="3910087"/>
            <a:ext cx="143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2010 April 05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1739" y="4339896"/>
            <a:ext cx="3692446" cy="2471929"/>
            <a:chOff x="47140" y="4077419"/>
            <a:chExt cx="3692446" cy="2471929"/>
          </a:xfrm>
        </p:grpSpPr>
        <p:pic>
          <p:nvPicPr>
            <p:cNvPr id="6" name="Picture 5" descr="cc_profile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21" y="4094650"/>
              <a:ext cx="3474065" cy="231217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376084" y="4077419"/>
              <a:ext cx="4446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2006</a:t>
              </a:r>
              <a:endParaRPr lang="en-US" sz="1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6084" y="4540969"/>
              <a:ext cx="4446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2009</a:t>
              </a:r>
              <a:endParaRPr lang="en-US" sz="1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6084" y="5008677"/>
              <a:ext cx="4446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2010</a:t>
              </a:r>
              <a:endParaRPr lang="en-US" sz="1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6084" y="5462777"/>
              <a:ext cx="4446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2011</a:t>
              </a:r>
              <a:endParaRPr lang="en-US" sz="1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6084" y="5925269"/>
              <a:ext cx="4446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2012</a:t>
              </a:r>
              <a:endParaRPr lang="en-US" sz="1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89089" y="6272349"/>
              <a:ext cx="6986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Latitude</a:t>
              </a:r>
              <a:endParaRPr lang="en-US" sz="1200" dirty="0"/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-321733" y="5156064"/>
              <a:ext cx="1014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Elevation [m]</a:t>
              </a:r>
              <a:endParaRPr lang="en-US" sz="1200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922341" y="4141682"/>
            <a:ext cx="2161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RA2 &amp; ATM Sea Ice Profiles</a:t>
            </a:r>
            <a:endParaRPr lang="en-US" sz="1400" dirty="0">
              <a:solidFill>
                <a:srgbClr val="0000FF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081250" y="4039416"/>
            <a:ext cx="912483" cy="766843"/>
            <a:chOff x="4205426" y="3773958"/>
            <a:chExt cx="912483" cy="766843"/>
          </a:xfrm>
        </p:grpSpPr>
        <p:grpSp>
          <p:nvGrpSpPr>
            <p:cNvPr id="63" name="Group 62"/>
            <p:cNvGrpSpPr/>
            <p:nvPr/>
          </p:nvGrpSpPr>
          <p:grpSpPr>
            <a:xfrm>
              <a:off x="4209896" y="3773958"/>
              <a:ext cx="612849" cy="276999"/>
              <a:chOff x="4098213" y="3856216"/>
              <a:chExt cx="612849" cy="276999"/>
            </a:xfrm>
          </p:grpSpPr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4098213" y="3967151"/>
                <a:ext cx="91440" cy="91440"/>
              </a:xfrm>
              <a:prstGeom prst="ellipse">
                <a:avLst/>
              </a:prstGeom>
              <a:solidFill>
                <a:srgbClr val="00C20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140548" y="3856216"/>
                <a:ext cx="5705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- ATM </a:t>
                </a:r>
                <a:endParaRPr lang="en-US" sz="1200" b="1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214707" y="4263802"/>
              <a:ext cx="881050" cy="276999"/>
              <a:chOff x="4206240" y="4348472"/>
              <a:chExt cx="881050" cy="276999"/>
            </a:xfrm>
          </p:grpSpPr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flipH="1" flipV="1">
                <a:off x="4206240" y="4449459"/>
                <a:ext cx="87588" cy="8758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240108" y="4348472"/>
                <a:ext cx="8471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- RA2: floe </a:t>
                </a:r>
                <a:endParaRPr lang="en-US" sz="1200" b="1" dirty="0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205426" y="4062897"/>
              <a:ext cx="912483" cy="276999"/>
              <a:chOff x="4313197" y="3912669"/>
              <a:chExt cx="912483" cy="276999"/>
            </a:xfrm>
          </p:grpSpPr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4313197" y="4020664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350170" y="3912669"/>
                <a:ext cx="875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- RA2: lead </a:t>
                </a:r>
                <a:endParaRPr lang="en-US" sz="1200" b="1" dirty="0"/>
              </a:p>
            </p:txBody>
          </p:sp>
        </p:grpSp>
      </p:grpSp>
      <p:sp>
        <p:nvSpPr>
          <p:cNvPr id="67" name="Oval 66"/>
          <p:cNvSpPr/>
          <p:nvPr/>
        </p:nvSpPr>
        <p:spPr>
          <a:xfrm>
            <a:off x="702733" y="3293161"/>
            <a:ext cx="4165600" cy="364439"/>
          </a:xfrm>
          <a:prstGeom prst="ellipse">
            <a:avLst/>
          </a:prstGeom>
          <a:noFill/>
          <a:ln w="1905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604216" y="3126338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*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7106" y="5143793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*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764052" y="3809827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*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56" name="Picture 55" descr="LSA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" y="74705"/>
            <a:ext cx="876288" cy="874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" y="129117"/>
            <a:ext cx="3572934" cy="656695"/>
          </a:xfrm>
        </p:spPr>
        <p:txBody>
          <a:bodyPr/>
          <a:lstStyle/>
          <a:p>
            <a:pPr algn="l"/>
            <a:r>
              <a:rPr lang="en-US" sz="3200" dirty="0" smtClean="0"/>
              <a:t>Envisat (2002-2012)</a:t>
            </a:r>
            <a:endParaRPr lang="en-US" sz="3200" b="1" i="1" dirty="0"/>
          </a:p>
        </p:txBody>
      </p:sp>
      <p:pic>
        <p:nvPicPr>
          <p:cNvPr id="5" name="Content Placeholder 4" descr="saral_instrument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4" r="-62" b="4327"/>
          <a:stretch/>
        </p:blipFill>
        <p:spPr>
          <a:xfrm>
            <a:off x="3890436" y="535517"/>
            <a:ext cx="1845732" cy="1137152"/>
          </a:xfrm>
        </p:spPr>
      </p:pic>
      <p:pic>
        <p:nvPicPr>
          <p:cNvPr id="6" name="Picture 5" descr="Image_3D_SAR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65" y="1468439"/>
            <a:ext cx="2878667" cy="2159000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0499" y="1468439"/>
            <a:ext cx="5118102" cy="363696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/>
              <a:t>Altika</a:t>
            </a:r>
            <a:r>
              <a:rPr lang="en-US" sz="3200" dirty="0" smtClean="0"/>
              <a:t> (2013 –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2018?</a:t>
            </a:r>
            <a:r>
              <a:rPr lang="en-US" sz="3200" dirty="0" smtClean="0"/>
              <a:t>):</a:t>
            </a:r>
          </a:p>
          <a:p>
            <a:pPr marL="571500" indent="-571500" algn="l">
              <a:buFont typeface="Arial"/>
              <a:buChar char="•"/>
            </a:pPr>
            <a:r>
              <a:rPr lang="en-US" sz="2800" dirty="0" err="1" smtClean="0"/>
              <a:t>Ka</a:t>
            </a:r>
            <a:r>
              <a:rPr lang="en-US" sz="2800" dirty="0" smtClean="0"/>
              <a:t>-band Altimeter </a:t>
            </a:r>
            <a:endParaRPr lang="en-US" sz="2800" dirty="0" smtClean="0"/>
          </a:p>
          <a:p>
            <a:pPr algn="l"/>
            <a:r>
              <a:rPr lang="en-US" sz="2800" dirty="0"/>
              <a:t>	</a:t>
            </a:r>
            <a:r>
              <a:rPr lang="en-US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smtClean="0"/>
              <a:t>35.75 GHz)</a:t>
            </a:r>
          </a:p>
          <a:p>
            <a:pPr marL="571500" indent="-571500" algn="l">
              <a:buFont typeface="Arial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maller footprint</a:t>
            </a:r>
          </a:p>
          <a:p>
            <a:pPr marL="571500" indent="-571500" algn="l">
              <a:buFont typeface="Arial"/>
              <a:buChar char="•"/>
            </a:pPr>
            <a:r>
              <a:rPr lang="en-US" sz="2800" dirty="0" smtClean="0"/>
              <a:t>Envisat 35-day repeat orbit</a:t>
            </a:r>
          </a:p>
          <a:p>
            <a:pPr marL="571500" indent="-571500" algn="l">
              <a:buFont typeface="Arial"/>
              <a:buChar char="•"/>
            </a:pPr>
            <a:r>
              <a:rPr lang="en-US" sz="2800" dirty="0" smtClean="0"/>
              <a:t>Sensitive to precipitation</a:t>
            </a:r>
          </a:p>
          <a:p>
            <a:pPr marL="571500" indent="-571500" algn="l">
              <a:buFont typeface="Arial"/>
              <a:buChar char="•"/>
            </a:pPr>
            <a:r>
              <a:rPr lang="en-US" sz="2800" dirty="0" smtClean="0"/>
              <a:t>Sea ice </a:t>
            </a:r>
            <a:r>
              <a:rPr lang="en-US" sz="2800" dirty="0" err="1" smtClean="0"/>
              <a:t>retracking</a:t>
            </a:r>
            <a:endParaRPr lang="en-US" sz="2800" dirty="0" smtClean="0"/>
          </a:p>
          <a:p>
            <a:pPr marL="571500" indent="-571500" algn="l">
              <a:buFont typeface="Arial"/>
              <a:buChar char="•"/>
            </a:pPr>
            <a:r>
              <a:rPr lang="en-US" sz="2800" dirty="0" smtClean="0"/>
              <a:t>Fully Operational!</a:t>
            </a:r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41867" y="914399"/>
            <a:ext cx="237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…continuing the record </a:t>
            </a:r>
            <a:endParaRPr lang="en-US" dirty="0"/>
          </a:p>
        </p:txBody>
      </p:sp>
      <p:pic>
        <p:nvPicPr>
          <p:cNvPr id="3" name="Picture 2" descr="Spring_2014.IceBridgePlan.ConnorCorrido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t="30716" r="3239"/>
          <a:stretch/>
        </p:blipFill>
        <p:spPr>
          <a:xfrm>
            <a:off x="4699000" y="3861387"/>
            <a:ext cx="4351866" cy="2823047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9" name="Picture 8" descr="LSA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77" y="59764"/>
            <a:ext cx="967690" cy="9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6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…all together </a:t>
            </a:r>
            <a:r>
              <a:rPr lang="en-US" dirty="0" smtClean="0"/>
              <a:t>now</a:t>
            </a:r>
            <a:br>
              <a:rPr lang="en-US" dirty="0" smtClean="0"/>
            </a:br>
            <a:r>
              <a:rPr lang="en-US" sz="2400" dirty="0" smtClean="0"/>
              <a:t>Placement of Connor Corridor with respect to other planned flight lines: Traverses the steepest sea ice thickness gradients</a:t>
            </a:r>
            <a:endParaRPr lang="en-US" sz="2400" dirty="0"/>
          </a:p>
        </p:txBody>
      </p:sp>
      <p:pic>
        <p:nvPicPr>
          <p:cNvPr id="4" name="Content Placeholder 3" descr="Spring_2014.IceBridgePlan.ConnorCorridor-Mi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0" b="11720"/>
          <a:stretch>
            <a:fillRect/>
          </a:stretch>
        </p:blipFill>
        <p:spPr>
          <a:xfrm>
            <a:off x="457200" y="1884079"/>
            <a:ext cx="8229600" cy="4525963"/>
          </a:xfrm>
        </p:spPr>
      </p:pic>
      <p:pic>
        <p:nvPicPr>
          <p:cNvPr id="5" name="Picture 4" descr="LS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" y="14941"/>
            <a:ext cx="758513" cy="756724"/>
          </a:xfrm>
          <a:prstGeom prst="rect">
            <a:avLst/>
          </a:prstGeom>
        </p:spPr>
      </p:pic>
      <p:pic>
        <p:nvPicPr>
          <p:cNvPr id="3" name="Picture 2" descr="NRL_Stennis.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52" y="14941"/>
            <a:ext cx="863096" cy="89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3443</TotalTime>
  <Words>192</Words>
  <Application>Microsoft Macintosh PowerPoint</Application>
  <PresentationFormat>On-screen Show (4:3)</PresentationFormat>
  <Paragraphs>51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Office Theme</vt:lpstr>
      <vt:lpstr>PowerPoint Presentation</vt:lpstr>
      <vt:lpstr>Arctic Sea Ice Thickness – A Seven year Study of  Envisat/RA-2 and IceBridge Airborne measurements</vt:lpstr>
      <vt:lpstr>Envisat (2002-2012)</vt:lpstr>
      <vt:lpstr>…all together now Placement of Connor Corridor with respect to other planned flight lines: Traverses the steepest sea ice thickness gradients</vt:lpstr>
    </vt:vector>
  </TitlesOfParts>
  <Company>NOAA Lab. for Satellite Altimetry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Satellite radar altimetry in the Arctic: An analysis of Envisat/RA-2 and CryoSat-2 measurements over sea ice. </dc:title>
  <dc:creator>Laurence  Connor</dc:creator>
  <cp:lastModifiedBy>Sinead Farrell</cp:lastModifiedBy>
  <cp:revision>213</cp:revision>
  <cp:lastPrinted>2013-03-20T19:05:48Z</cp:lastPrinted>
  <dcterms:created xsi:type="dcterms:W3CDTF">2013-03-20T18:40:30Z</dcterms:created>
  <dcterms:modified xsi:type="dcterms:W3CDTF">2014-01-29T03:55:59Z</dcterms:modified>
</cp:coreProperties>
</file>