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79" r:id="rId2"/>
    <p:sldId id="280" r:id="rId3"/>
    <p:sldId id="281" r:id="rId4"/>
    <p:sldId id="258" r:id="rId5"/>
    <p:sldId id="272" r:id="rId6"/>
    <p:sldId id="283" r:id="rId7"/>
    <p:sldId id="276" r:id="rId8"/>
    <p:sldId id="282" r:id="rId9"/>
    <p:sldId id="286" r:id="rId10"/>
    <p:sldId id="284" r:id="rId11"/>
    <p:sldId id="285" r:id="rId12"/>
    <p:sldId id="287" r:id="rId1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5">
          <p15:clr>
            <a:srgbClr val="A4A3A4"/>
          </p15:clr>
        </p15:guide>
        <p15:guide id="2" pos="49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009CD5"/>
    <a:srgbClr val="FF00FF"/>
    <a:srgbClr val="33CC33"/>
    <a:srgbClr val="66FF33"/>
    <a:srgbClr val="BCBDBF"/>
    <a:srgbClr val="00ACE5"/>
    <a:srgbClr val="004378"/>
    <a:srgbClr val="003E6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96" autoAdjust="0"/>
    <p:restoredTop sz="87076" autoAdjust="0"/>
  </p:normalViewPr>
  <p:slideViewPr>
    <p:cSldViewPr snapToGrid="0" snapToObjects="1">
      <p:cViewPr varScale="1">
        <p:scale>
          <a:sx n="78" d="100"/>
          <a:sy n="78" d="100"/>
        </p:scale>
        <p:origin x="1543" y="51"/>
      </p:cViewPr>
      <p:guideLst>
        <p:guide orient="horz" pos="735"/>
        <p:guide pos="49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774" y="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A697D-5595-4D11-9547-567980A5ABCA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0CCDF-99AA-4A89-97F2-45A5CFC988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03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48" y="646109"/>
            <a:ext cx="2198765" cy="21987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496" y="1272370"/>
            <a:ext cx="5844184" cy="4557131"/>
          </a:xfrm>
          <a:prstGeom prst="rect">
            <a:avLst/>
          </a:prstGeom>
          <a:effectLst>
            <a:outerShdw blurRad="762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Bild 7" descr="Logo_AWI_RGB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587" y="456155"/>
            <a:ext cx="2621832" cy="379909"/>
          </a:xfrm>
          <a:prstGeom prst="rect">
            <a:avLst/>
          </a:prstGeom>
        </p:spPr>
      </p:pic>
      <p:pic>
        <p:nvPicPr>
          <p:cNvPr id="5" name="Bild 4" descr="HG_LOGO_S_ENG_RGB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569" y="6082875"/>
            <a:ext cx="936399" cy="413842"/>
          </a:xfrm>
          <a:prstGeom prst="rect">
            <a:avLst/>
          </a:prstGeom>
        </p:spPr>
      </p:pic>
      <p:grpSp>
        <p:nvGrpSpPr>
          <p:cNvPr id="6" name="Gruppierung 5"/>
          <p:cNvGrpSpPr/>
          <p:nvPr userDrawn="1"/>
        </p:nvGrpSpPr>
        <p:grpSpPr>
          <a:xfrm>
            <a:off x="9088086" y="2084653"/>
            <a:ext cx="63902" cy="527154"/>
            <a:chOff x="6286375" y="1956861"/>
            <a:chExt cx="63902" cy="527154"/>
          </a:xfrm>
        </p:grpSpPr>
        <p:sp>
          <p:nvSpPr>
            <p:cNvPr id="7" name="Rechteck 6"/>
            <p:cNvSpPr/>
            <p:nvPr/>
          </p:nvSpPr>
          <p:spPr>
            <a:xfrm>
              <a:off x="6286375" y="1956861"/>
              <a:ext cx="63902" cy="175718"/>
            </a:xfrm>
            <a:prstGeom prst="rect">
              <a:avLst/>
            </a:prstGeom>
            <a:solidFill>
              <a:srgbClr val="14131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6286375" y="2132579"/>
              <a:ext cx="63902" cy="175718"/>
            </a:xfrm>
            <a:prstGeom prst="rect">
              <a:avLst/>
            </a:prstGeom>
            <a:solidFill>
              <a:srgbClr val="8612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6286375" y="2308297"/>
              <a:ext cx="63902" cy="175718"/>
            </a:xfrm>
            <a:prstGeom prst="rect">
              <a:avLst/>
            </a:prstGeom>
            <a:solidFill>
              <a:srgbClr val="E9942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41421" y="5591866"/>
            <a:ext cx="6609347" cy="911062"/>
          </a:xfrm>
          <a:prstGeom prst="rect">
            <a:avLst/>
          </a:prstGeom>
          <a:noFill/>
        </p:spPr>
        <p:txBody>
          <a:bodyPr anchor="t"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 sz="3600" baseline="0">
                <a:solidFill>
                  <a:srgbClr val="4B4B4B"/>
                </a:solidFill>
              </a:defRPr>
            </a:lvl1pPr>
          </a:lstStyle>
          <a:p>
            <a:r>
              <a:rPr lang="de-DE" dirty="0" smtClean="0"/>
              <a:t>PAMARCMIP 2017</a:t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311" y="307452"/>
            <a:ext cx="8331107" cy="66073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27.05.2014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 smtClean="0"/>
              <a:t>SMOSice</a:t>
            </a:r>
            <a:r>
              <a:rPr lang="de-DE" dirty="0" smtClean="0"/>
              <a:t> 2014 – </a:t>
            </a:r>
            <a:r>
              <a:rPr lang="de-DE" dirty="0" err="1" smtClean="0"/>
              <a:t>Preliminary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Meeting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49311" y="1139371"/>
            <a:ext cx="8331107" cy="52469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0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600">
                <a:solidFill>
                  <a:srgbClr val="404040"/>
                </a:solidFill>
              </a:defRPr>
            </a:lvl4pPr>
            <a:lvl5pPr>
              <a:defRPr sz="1200">
                <a:solidFill>
                  <a:srgbClr val="404040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4" name="Bild 13" descr="HG_LOGO_S_ENG_RG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697" y="6512842"/>
            <a:ext cx="683868" cy="302236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7438571" y="307452"/>
            <a:ext cx="1341847" cy="6607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 14" descr="AWI_WortBildmarke_Farbe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63" y="394399"/>
            <a:ext cx="1090955" cy="4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550156"/>
            <a:ext cx="812822" cy="307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27.05.2014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70022" y="6550156"/>
            <a:ext cx="5711878" cy="307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err="1" smtClean="0"/>
              <a:t>SMOSice</a:t>
            </a:r>
            <a:r>
              <a:rPr lang="de-DE" dirty="0" smtClean="0"/>
              <a:t> 2014 – </a:t>
            </a:r>
            <a:r>
              <a:rPr lang="de-DE" dirty="0" err="1" smtClean="0"/>
              <a:t>Preliminary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27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mosaicobservator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171" y="5334691"/>
            <a:ext cx="6609347" cy="1323284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de-DE" dirty="0" smtClean="0"/>
              <a:t>PAMARCMIP 2017</a:t>
            </a:r>
            <a:br>
              <a:rPr lang="de-DE" dirty="0" smtClean="0"/>
            </a:br>
            <a:r>
              <a:rPr lang="de-DE" sz="2000" b="0" dirty="0" smtClean="0"/>
              <a:t>Part </a:t>
            </a:r>
            <a:r>
              <a:rPr lang="de-DE" sz="2000" b="0" dirty="0" err="1" smtClean="0"/>
              <a:t>of</a:t>
            </a:r>
            <a:r>
              <a:rPr lang="de-DE" sz="2000" b="0" dirty="0" smtClean="0"/>
              <a:t> Pan-</a:t>
            </a:r>
            <a:r>
              <a:rPr lang="de-DE" sz="2000" b="0" dirty="0" err="1" smtClean="0"/>
              <a:t>Arctic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Sea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Ice</a:t>
            </a:r>
            <a:r>
              <a:rPr lang="de-DE" sz="2000" b="0" dirty="0" smtClean="0"/>
              <a:t> Observation Programme</a:t>
            </a:r>
            <a:br>
              <a:rPr lang="de-DE" sz="2000" b="0" dirty="0" smtClean="0"/>
            </a:br>
            <a:r>
              <a:rPr lang="sv-SE" sz="1800" b="0" dirty="0">
                <a:solidFill>
                  <a:srgbClr val="009CD5"/>
                </a:solidFill>
              </a:rPr>
              <a:t>Stefan </a:t>
            </a:r>
            <a:r>
              <a:rPr lang="sv-SE" sz="1800" b="0" dirty="0" smtClean="0">
                <a:solidFill>
                  <a:srgbClr val="009CD5"/>
                </a:solidFill>
              </a:rPr>
              <a:t>Hendricks  Robert </a:t>
            </a:r>
            <a:r>
              <a:rPr lang="sv-SE" sz="1800" b="0" dirty="0">
                <a:solidFill>
                  <a:srgbClr val="009CD5"/>
                </a:solidFill>
              </a:rPr>
              <a:t>Ricker </a:t>
            </a:r>
            <a:r>
              <a:rPr lang="sv-SE" sz="1800" b="0" dirty="0" smtClean="0">
                <a:solidFill>
                  <a:srgbClr val="009CD5"/>
                </a:solidFill>
              </a:rPr>
              <a:t> Christian </a:t>
            </a:r>
            <a:r>
              <a:rPr lang="sv-SE" sz="1800" b="0" dirty="0">
                <a:solidFill>
                  <a:srgbClr val="009CD5"/>
                </a:solidFill>
              </a:rPr>
              <a:t>Haas</a:t>
            </a:r>
            <a:r>
              <a:rPr lang="sv-SE" sz="2000" b="0" dirty="0"/>
              <a:t/>
            </a:r>
            <a:br>
              <a:rPr lang="sv-SE" sz="2000" b="0" dirty="0"/>
            </a:br>
            <a:endParaRPr lang="de-DE" sz="2000" b="0" dirty="0"/>
          </a:p>
        </p:txBody>
      </p:sp>
      <p:pic>
        <p:nvPicPr>
          <p:cNvPr id="1026" name="Picture 2" descr="http://www.eco.ca/wp-content/uploads/Evironment-and-climate-change-canada-log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1" r="48161"/>
          <a:stretch/>
        </p:blipFill>
        <p:spPr bwMode="auto">
          <a:xfrm>
            <a:off x="5943794" y="984200"/>
            <a:ext cx="2907039" cy="61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PAMARCMIP 2017 </a:t>
            </a:r>
            <a:endParaRPr lang="de-DE" dirty="0">
              <a:solidFill>
                <a:srgbClr val="4B4B4B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44" y="968186"/>
            <a:ext cx="7882312" cy="551371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812224" y="2194786"/>
            <a:ext cx="1048932" cy="6343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Longyearbyen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15. – 16. March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1 survey</a:t>
            </a:r>
            <a:endParaRPr lang="de-DE" sz="1100" dirty="0">
              <a:solidFill>
                <a:srgbClr val="BCBDB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419649" y="3257119"/>
            <a:ext cx="1048932" cy="6343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Station Nord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18. – 21. March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3 surveys</a:t>
            </a:r>
            <a:endParaRPr lang="de-DE" sz="1100" dirty="0">
              <a:solidFill>
                <a:srgbClr val="BCBDB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10822" y="4145410"/>
            <a:ext cx="1048932" cy="6343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CFS Alert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23. – 29. March</a:t>
            </a:r>
          </a:p>
          <a:p>
            <a:r>
              <a:rPr lang="en-US" sz="1100" dirty="0">
                <a:solidFill>
                  <a:srgbClr val="BCBDBF"/>
                </a:solidFill>
              </a:rPr>
              <a:t>5</a:t>
            </a:r>
            <a:r>
              <a:rPr lang="en-US" sz="1100" dirty="0" smtClean="0">
                <a:solidFill>
                  <a:srgbClr val="BCBDBF"/>
                </a:solidFill>
              </a:rPr>
              <a:t> surveys</a:t>
            </a:r>
            <a:endParaRPr lang="de-DE" sz="1100" dirty="0">
              <a:solidFill>
                <a:srgbClr val="BCBDBF"/>
              </a:solidFill>
            </a:endParaRPr>
          </a:p>
        </p:txBody>
      </p:sp>
      <p:cxnSp>
        <p:nvCxnSpPr>
          <p:cNvPr id="10" name="Gerader Verbinder 9"/>
          <p:cNvCxnSpPr>
            <a:stCxn id="8" idx="2"/>
            <a:endCxn id="9" idx="3"/>
          </p:cNvCxnSpPr>
          <p:nvPr/>
        </p:nvCxnSpPr>
        <p:spPr>
          <a:xfrm flipH="1">
            <a:off x="6459754" y="3891514"/>
            <a:ext cx="484361" cy="571094"/>
          </a:xfrm>
          <a:prstGeom prst="line">
            <a:avLst/>
          </a:prstGeom>
          <a:ln>
            <a:solidFill>
              <a:schemeClr val="bg1">
                <a:lumMod val="95000"/>
                <a:alpha val="5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 rot="21540000">
            <a:off x="4246690" y="4934630"/>
            <a:ext cx="736346" cy="6343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Eureka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31.  March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1 survey</a:t>
            </a:r>
            <a:endParaRPr lang="de-DE" sz="1100" dirty="0">
              <a:solidFill>
                <a:srgbClr val="BCBDBF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 rot="21540000">
            <a:off x="2288933" y="5429809"/>
            <a:ext cx="784436" cy="6343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Inuvik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2. – 4. April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3 surveys</a:t>
            </a:r>
            <a:endParaRPr lang="de-DE" sz="1100" dirty="0">
              <a:solidFill>
                <a:srgbClr val="BCBDBF"/>
              </a:solidFill>
            </a:endParaRPr>
          </a:p>
        </p:txBody>
      </p:sp>
      <p:cxnSp>
        <p:nvCxnSpPr>
          <p:cNvPr id="22" name="Gerader Verbinder 21"/>
          <p:cNvCxnSpPr>
            <a:stCxn id="7" idx="2"/>
            <a:endCxn id="8" idx="0"/>
          </p:cNvCxnSpPr>
          <p:nvPr/>
        </p:nvCxnSpPr>
        <p:spPr>
          <a:xfrm flipH="1">
            <a:off x="6944115" y="2829181"/>
            <a:ext cx="392575" cy="427938"/>
          </a:xfrm>
          <a:prstGeom prst="line">
            <a:avLst/>
          </a:prstGeom>
          <a:ln>
            <a:solidFill>
              <a:schemeClr val="bg1">
                <a:lumMod val="95000"/>
                <a:alpha val="5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>
            <a:stCxn id="9" idx="2"/>
            <a:endCxn id="20" idx="3"/>
          </p:cNvCxnSpPr>
          <p:nvPr/>
        </p:nvCxnSpPr>
        <p:spPr>
          <a:xfrm flipH="1">
            <a:off x="4982980" y="4779805"/>
            <a:ext cx="952308" cy="465597"/>
          </a:xfrm>
          <a:prstGeom prst="line">
            <a:avLst/>
          </a:prstGeom>
          <a:ln>
            <a:solidFill>
              <a:schemeClr val="bg1">
                <a:lumMod val="95000"/>
                <a:alpha val="5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>
            <a:stCxn id="21" idx="3"/>
            <a:endCxn id="20" idx="1"/>
          </p:cNvCxnSpPr>
          <p:nvPr/>
        </p:nvCxnSpPr>
        <p:spPr>
          <a:xfrm flipV="1">
            <a:off x="3073309" y="5258254"/>
            <a:ext cx="1173437" cy="481908"/>
          </a:xfrm>
          <a:prstGeom prst="line">
            <a:avLst/>
          </a:prstGeom>
          <a:ln>
            <a:solidFill>
              <a:schemeClr val="bg1">
                <a:lumMod val="95000"/>
                <a:alpha val="5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hteck 40"/>
          <p:cNvSpPr/>
          <p:nvPr/>
        </p:nvSpPr>
        <p:spPr>
          <a:xfrm rot="21540000">
            <a:off x="1048391" y="4567369"/>
            <a:ext cx="1334267" cy="6728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</a:rPr>
              <a:t>Utqiagvik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 (Barrow)</a:t>
            </a:r>
          </a:p>
          <a:p>
            <a:pPr>
              <a:spcAft>
                <a:spcPts val="300"/>
              </a:spcAft>
            </a:pPr>
            <a:r>
              <a:rPr lang="en-US" sz="1100" dirty="0" smtClean="0">
                <a:solidFill>
                  <a:srgbClr val="BCBDBF"/>
                </a:solidFill>
              </a:rPr>
              <a:t>7. – 10. April</a:t>
            </a:r>
          </a:p>
          <a:p>
            <a:r>
              <a:rPr lang="en-US" sz="1100" dirty="0" smtClean="0">
                <a:solidFill>
                  <a:srgbClr val="BCBDBF"/>
                </a:solidFill>
              </a:rPr>
              <a:t>4 surveys</a:t>
            </a:r>
            <a:endParaRPr lang="de-DE" sz="1100" dirty="0">
              <a:solidFill>
                <a:srgbClr val="BCBDBF"/>
              </a:solidFill>
            </a:endParaRPr>
          </a:p>
        </p:txBody>
      </p:sp>
      <p:cxnSp>
        <p:nvCxnSpPr>
          <p:cNvPr id="43" name="Gerader Verbinder 42"/>
          <p:cNvCxnSpPr>
            <a:stCxn id="41" idx="2"/>
            <a:endCxn id="21" idx="1"/>
          </p:cNvCxnSpPr>
          <p:nvPr/>
        </p:nvCxnSpPr>
        <p:spPr>
          <a:xfrm>
            <a:off x="1721397" y="5240185"/>
            <a:ext cx="567596" cy="513667"/>
          </a:xfrm>
          <a:prstGeom prst="line">
            <a:avLst/>
          </a:prstGeom>
          <a:ln>
            <a:solidFill>
              <a:schemeClr val="bg1">
                <a:lumMod val="95000"/>
                <a:alpha val="50000"/>
              </a:schemeClr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9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Research </a:t>
            </a:r>
            <a:r>
              <a:rPr lang="de-DE" dirty="0" err="1" smtClean="0">
                <a:solidFill>
                  <a:srgbClr val="4B4B4B"/>
                </a:solidFill>
              </a:rPr>
              <a:t>Priorities</a:t>
            </a:r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49312" y="1339516"/>
            <a:ext cx="4417963" cy="504677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1600" dirty="0" err="1" smtClean="0">
                <a:solidFill>
                  <a:srgbClr val="4B4B4B"/>
                </a:solidFill>
              </a:rPr>
              <a:t>Continuation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of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key</a:t>
            </a:r>
            <a:r>
              <a:rPr lang="de-DE" sz="1600" dirty="0" smtClean="0">
                <a:solidFill>
                  <a:srgbClr val="4B4B4B"/>
                </a:solidFill>
              </a:rPr>
              <a:t> AEM </a:t>
            </a:r>
            <a:r>
              <a:rPr lang="de-DE" sz="1600" dirty="0" err="1" smtClean="0">
                <a:solidFill>
                  <a:srgbClr val="4B4B4B"/>
                </a:solidFill>
              </a:rPr>
              <a:t>sea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ice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thickness</a:t>
            </a:r>
            <a:r>
              <a:rPr lang="de-DE" sz="1600" dirty="0" smtClean="0">
                <a:solidFill>
                  <a:srgbClr val="4B4B4B"/>
                </a:solidFill>
              </a:rPr>
              <a:t> time </a:t>
            </a:r>
            <a:r>
              <a:rPr lang="de-DE" sz="1600" dirty="0" err="1" smtClean="0">
                <a:solidFill>
                  <a:srgbClr val="4B4B4B"/>
                </a:solidFill>
              </a:rPr>
              <a:t>series</a:t>
            </a:r>
            <a:endParaRPr lang="de-DE" sz="1600" dirty="0" smtClean="0">
              <a:solidFill>
                <a:srgbClr val="4B4B4B"/>
              </a:solidFill>
            </a:endParaRPr>
          </a:p>
          <a:p>
            <a:pPr lvl="1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4B4B4B"/>
                </a:solidFill>
              </a:rPr>
              <a:t>Unique </a:t>
            </a:r>
            <a:r>
              <a:rPr lang="de-DE" sz="1400" dirty="0" err="1" smtClean="0">
                <a:solidFill>
                  <a:srgbClr val="4B4B4B"/>
                </a:solidFill>
              </a:rPr>
              <a:t>Arctic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winter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sea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ice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conditions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4B4B4B"/>
                </a:solidFill>
              </a:rPr>
              <a:t>Single </a:t>
            </a:r>
            <a:r>
              <a:rPr lang="de-DE" sz="1600" dirty="0" err="1" smtClean="0">
                <a:solidFill>
                  <a:srgbClr val="4B4B4B"/>
                </a:solidFill>
              </a:rPr>
              <a:t>platform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measurements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of</a:t>
            </a:r>
            <a:r>
              <a:rPr lang="de-DE" sz="1600" dirty="0" smtClean="0">
                <a:solidFill>
                  <a:srgbClr val="4B4B4B"/>
                </a:solidFill>
              </a:rPr>
              <a:t> total </a:t>
            </a:r>
            <a:r>
              <a:rPr lang="de-DE" sz="1600" dirty="0" err="1" smtClean="0">
                <a:solidFill>
                  <a:srgbClr val="4B4B4B"/>
                </a:solidFill>
              </a:rPr>
              <a:t>thickness</a:t>
            </a:r>
            <a:r>
              <a:rPr lang="de-DE" sz="1600" dirty="0" smtClean="0">
                <a:solidFill>
                  <a:srgbClr val="4B4B4B"/>
                </a:solidFill>
              </a:rPr>
              <a:t> (AEM), </a:t>
            </a:r>
            <a:r>
              <a:rPr lang="de-DE" sz="1600" dirty="0" err="1" smtClean="0">
                <a:solidFill>
                  <a:srgbClr val="4B4B4B"/>
                </a:solidFill>
              </a:rPr>
              <a:t>snow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freeboard</a:t>
            </a:r>
            <a:r>
              <a:rPr lang="de-DE" sz="1600" dirty="0" smtClean="0">
                <a:solidFill>
                  <a:srgbClr val="4B4B4B"/>
                </a:solidFill>
              </a:rPr>
              <a:t> (ALS) </a:t>
            </a:r>
            <a:r>
              <a:rPr lang="de-DE" sz="1600" dirty="0" err="1" smtClean="0">
                <a:solidFill>
                  <a:srgbClr val="4B4B4B"/>
                </a:solidFill>
              </a:rPr>
              <a:t>and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snow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depth</a:t>
            </a:r>
            <a:r>
              <a:rPr lang="de-DE" sz="1600" dirty="0" smtClean="0">
                <a:solidFill>
                  <a:srgbClr val="4B4B4B"/>
                </a:solidFill>
              </a:rPr>
              <a:t> (SNOW RADAR)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1400" dirty="0" err="1" smtClean="0">
                <a:solidFill>
                  <a:srgbClr val="4B4B4B"/>
                </a:solidFill>
              </a:rPr>
              <a:t>Direct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comparison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to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satellite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altimeters</a:t>
            </a:r>
            <a:r>
              <a:rPr lang="de-DE" sz="1400" dirty="0">
                <a:solidFill>
                  <a:srgbClr val="4B4B4B"/>
                </a:solidFill>
              </a:rPr>
              <a:t/>
            </a:r>
            <a:br>
              <a:rPr lang="de-DE" sz="1400" dirty="0">
                <a:solidFill>
                  <a:srgbClr val="4B4B4B"/>
                </a:solidFill>
              </a:rPr>
            </a:br>
            <a:r>
              <a:rPr lang="de-DE" sz="1400" dirty="0" smtClean="0">
                <a:solidFill>
                  <a:srgbClr val="4B4B4B"/>
                </a:solidFill>
              </a:rPr>
              <a:t>(CryoSat-2, Sentinel-3A, </a:t>
            </a:r>
            <a:r>
              <a:rPr lang="de-DE" sz="1400" dirty="0" err="1" smtClean="0">
                <a:solidFill>
                  <a:srgbClr val="4B4B4B"/>
                </a:solidFill>
              </a:rPr>
              <a:t>AltiKa</a:t>
            </a:r>
            <a:r>
              <a:rPr lang="de-DE" sz="1400" dirty="0" smtClean="0">
                <a:solidFill>
                  <a:srgbClr val="4B4B4B"/>
                </a:solidFill>
              </a:rPr>
              <a:t>)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Wingdings 3" panose="05040102010807070707" pitchFamily="18" charset="2"/>
              <a:buChar char=""/>
            </a:pPr>
            <a:r>
              <a:rPr lang="de-DE" sz="1400" dirty="0" err="1" smtClean="0">
                <a:solidFill>
                  <a:srgbClr val="4B4B4B"/>
                </a:solidFill>
              </a:rPr>
              <a:t>Improving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knowledge</a:t>
            </a:r>
            <a:r>
              <a:rPr lang="de-DE" sz="1400" dirty="0" smtClean="0">
                <a:solidFill>
                  <a:srgbClr val="4B4B4B"/>
                </a:solidFill>
              </a:rPr>
              <a:t> on </a:t>
            </a:r>
            <a:r>
              <a:rPr lang="de-DE" sz="1400" dirty="0" err="1" smtClean="0">
                <a:solidFill>
                  <a:srgbClr val="4B4B4B"/>
                </a:solidFill>
              </a:rPr>
              <a:t>freeboard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to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thickness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conversion</a:t>
            </a:r>
            <a:endParaRPr lang="de-DE" sz="1400" dirty="0" smtClean="0">
              <a:solidFill>
                <a:srgbClr val="4B4B4B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4B4B4B"/>
                </a:solidFill>
              </a:rPr>
              <a:t>Support </a:t>
            </a:r>
            <a:r>
              <a:rPr lang="de-DE" sz="1600" dirty="0" err="1">
                <a:solidFill>
                  <a:srgbClr val="4B4B4B"/>
                </a:solidFill>
              </a:rPr>
              <a:t>of</a:t>
            </a:r>
            <a:r>
              <a:rPr lang="de-DE" sz="1600" dirty="0">
                <a:solidFill>
                  <a:srgbClr val="4B4B4B"/>
                </a:solidFill>
              </a:rPr>
              <a:t> </a:t>
            </a:r>
            <a:r>
              <a:rPr lang="de-DE" sz="1600" dirty="0" err="1">
                <a:solidFill>
                  <a:srgbClr val="4B4B4B"/>
                </a:solidFill>
              </a:rPr>
              <a:t>CryoVEx</a:t>
            </a:r>
            <a:r>
              <a:rPr lang="de-DE" sz="1600" dirty="0">
                <a:solidFill>
                  <a:srgbClr val="4B4B4B"/>
                </a:solidFill>
              </a:rPr>
              <a:t> 2017 </a:t>
            </a:r>
            <a:r>
              <a:rPr lang="de-DE" sz="1600" dirty="0" err="1" smtClean="0">
                <a:solidFill>
                  <a:srgbClr val="4B4B4B"/>
                </a:solidFill>
              </a:rPr>
              <a:t>activities</a:t>
            </a:r>
            <a:r>
              <a:rPr lang="de-DE" sz="1600" dirty="0" smtClean="0">
                <a:solidFill>
                  <a:srgbClr val="4B4B4B"/>
                </a:solidFill>
              </a:rPr>
              <a:t/>
            </a:r>
            <a:br>
              <a:rPr lang="de-DE" sz="1600" dirty="0" smtClean="0">
                <a:solidFill>
                  <a:srgbClr val="4B4B4B"/>
                </a:solidFill>
              </a:rPr>
            </a:br>
            <a:r>
              <a:rPr lang="de-DE" sz="1400" dirty="0" smtClean="0">
                <a:solidFill>
                  <a:srgbClr val="4B4B4B"/>
                </a:solidFill>
              </a:rPr>
              <a:t>(</a:t>
            </a:r>
            <a:r>
              <a:rPr lang="de-DE" sz="1400" dirty="0" err="1" smtClean="0">
                <a:solidFill>
                  <a:srgbClr val="4B4B4B"/>
                </a:solidFill>
              </a:rPr>
              <a:t>see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presentation</a:t>
            </a:r>
            <a:r>
              <a:rPr lang="de-DE" sz="1400" dirty="0" smtClean="0">
                <a:solidFill>
                  <a:srgbClr val="4B4B4B"/>
                </a:solidFill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</a:rPr>
              <a:t>of</a:t>
            </a:r>
            <a:r>
              <a:rPr lang="de-DE" sz="1400" dirty="0" smtClean="0">
                <a:solidFill>
                  <a:srgbClr val="4B4B4B"/>
                </a:solidFill>
              </a:rPr>
              <a:t> Christian Haas)</a:t>
            </a:r>
            <a:endParaRPr lang="de-DE" sz="1400" dirty="0">
              <a:solidFill>
                <a:srgbClr val="4B4B4B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4B4B4B"/>
                </a:solidFill>
              </a:rPr>
              <a:t>Inter-</a:t>
            </a:r>
            <a:r>
              <a:rPr lang="de-DE" sz="1600" dirty="0" err="1" smtClean="0">
                <a:solidFill>
                  <a:srgbClr val="4B4B4B"/>
                </a:solidFill>
              </a:rPr>
              <a:t>comparison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of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snow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radar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results</a:t>
            </a:r>
            <a:r>
              <a:rPr lang="de-DE" sz="1600" dirty="0" smtClean="0">
                <a:solidFill>
                  <a:srgbClr val="4B4B4B"/>
                </a:solidFill>
              </a:rPr>
              <a:t> </a:t>
            </a:r>
            <a:r>
              <a:rPr lang="de-DE" sz="1600" dirty="0" err="1" smtClean="0">
                <a:solidFill>
                  <a:srgbClr val="4B4B4B"/>
                </a:solidFill>
              </a:rPr>
              <a:t>with</a:t>
            </a:r>
            <a:r>
              <a:rPr lang="de-DE" sz="1600" dirty="0" smtClean="0">
                <a:solidFill>
                  <a:srgbClr val="4B4B4B"/>
                </a:solidFill>
              </a:rPr>
              <a:t> Operation </a:t>
            </a:r>
            <a:r>
              <a:rPr lang="de-DE" sz="1600" dirty="0" err="1" smtClean="0">
                <a:solidFill>
                  <a:srgbClr val="4B4B4B"/>
                </a:solidFill>
              </a:rPr>
              <a:t>IceBridge</a:t>
            </a:r>
            <a:endParaRPr lang="de-DE" sz="1600" dirty="0" smtClean="0">
              <a:solidFill>
                <a:srgbClr val="4B4B4B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742" y="1139371"/>
            <a:ext cx="3340768" cy="3340768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5050628" y="4600074"/>
            <a:ext cx="3788996" cy="1894498"/>
            <a:chOff x="5050628" y="4600074"/>
            <a:chExt cx="3788996" cy="1894498"/>
          </a:xfrm>
        </p:grpSpPr>
        <p:pic>
          <p:nvPicPr>
            <p:cNvPr id="1026" name="Picture 2" descr="http://data.meereisportal.de/maps/latest/extent_mittel_12_n_en.pn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28" y="4600074"/>
              <a:ext cx="3788996" cy="189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e 6"/>
            <p:cNvSpPr/>
            <p:nvPr/>
          </p:nvSpPr>
          <p:spPr>
            <a:xfrm>
              <a:off x="8638932" y="5818975"/>
              <a:ext cx="133746" cy="13374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Rechteck 8"/>
          <p:cNvSpPr/>
          <p:nvPr/>
        </p:nvSpPr>
        <p:spPr>
          <a:xfrm>
            <a:off x="7760368" y="1082842"/>
            <a:ext cx="946485" cy="421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072563" y="3264567"/>
            <a:ext cx="268705" cy="236623"/>
          </a:xfrm>
          <a:prstGeom prst="rect">
            <a:avLst/>
          </a:prstGeom>
          <a:noFill/>
          <a:ln w="22225">
            <a:solidFill>
              <a:srgbClr val="66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6803858" y="2980380"/>
            <a:ext cx="268705" cy="236623"/>
          </a:xfrm>
          <a:prstGeom prst="rect">
            <a:avLst/>
          </a:prstGeom>
          <a:noFill/>
          <a:ln w="22225">
            <a:solidFill>
              <a:srgbClr val="66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733675" y="2167306"/>
            <a:ext cx="445168" cy="236623"/>
          </a:xfrm>
          <a:prstGeom prst="rect">
            <a:avLst/>
          </a:prstGeom>
          <a:noFill/>
          <a:ln w="22225">
            <a:solidFill>
              <a:srgbClr val="66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4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Future Validation </a:t>
            </a:r>
            <a:r>
              <a:rPr lang="de-DE" dirty="0" err="1" smtClean="0">
                <a:solidFill>
                  <a:srgbClr val="4B4B4B"/>
                </a:solidFill>
              </a:rPr>
              <a:t>Opportunity</a:t>
            </a:r>
            <a:r>
              <a:rPr lang="de-DE" dirty="0">
                <a:solidFill>
                  <a:srgbClr val="4B4B4B"/>
                </a:solidFill>
              </a:rPr>
              <a:t> </a:t>
            </a:r>
            <a:r>
              <a:rPr lang="de-DE" dirty="0" smtClean="0">
                <a:solidFill>
                  <a:srgbClr val="4B4B4B"/>
                </a:solidFill>
              </a:rPr>
              <a:t>(MOSAIC)</a:t>
            </a:r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49311" y="4621202"/>
            <a:ext cx="8180339" cy="1765083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800" dirty="0" smtClean="0"/>
              <a:t>Polarstern </a:t>
            </a:r>
            <a:r>
              <a:rPr lang="de-DE" sz="1800" dirty="0" err="1" smtClean="0"/>
              <a:t>drift</a:t>
            </a:r>
            <a:r>
              <a:rPr lang="de-DE" sz="1800" dirty="0" smtClean="0"/>
              <a:t> (Okt. 2019 – Okt. 2020)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800" dirty="0" smtClean="0"/>
              <a:t>6 </a:t>
            </a:r>
            <a:r>
              <a:rPr lang="de-DE" sz="1800" dirty="0" err="1" smtClean="0"/>
              <a:t>drift</a:t>
            </a:r>
            <a:r>
              <a:rPr lang="de-DE" sz="1800" dirty="0" smtClean="0"/>
              <a:t> </a:t>
            </a:r>
            <a:r>
              <a:rPr lang="de-DE" sz="1800" dirty="0" err="1"/>
              <a:t>l</a:t>
            </a:r>
            <a:r>
              <a:rPr lang="de-DE" sz="1800" dirty="0" err="1" smtClean="0"/>
              <a:t>egs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resupply</a:t>
            </a:r>
            <a:r>
              <a:rPr lang="de-DE" sz="1800" dirty="0" smtClean="0"/>
              <a:t> &amp; </a:t>
            </a:r>
            <a:r>
              <a:rPr lang="de-DE" sz="1800" dirty="0" err="1" smtClean="0"/>
              <a:t>crew</a:t>
            </a:r>
            <a:r>
              <a:rPr lang="de-DE" sz="1800" dirty="0" smtClean="0"/>
              <a:t> </a:t>
            </a:r>
            <a:r>
              <a:rPr lang="de-DE" sz="1800" dirty="0" err="1" smtClean="0"/>
              <a:t>exchange</a:t>
            </a:r>
            <a:endParaRPr lang="de-DE" sz="1800" dirty="0" smtClean="0"/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800" dirty="0" smtClean="0"/>
              <a:t>8 </a:t>
            </a:r>
            <a:r>
              <a:rPr lang="de-DE" sz="1800" dirty="0" err="1"/>
              <a:t>b</a:t>
            </a:r>
            <a:r>
              <a:rPr lang="de-DE" sz="1800" dirty="0" err="1" smtClean="0"/>
              <a:t>erth</a:t>
            </a:r>
            <a:r>
              <a:rPr lang="de-DE" sz="1800" dirty="0" smtClean="0"/>
              <a:t> </a:t>
            </a:r>
            <a:r>
              <a:rPr lang="de-DE" sz="1800" dirty="0" err="1" smtClean="0"/>
              <a:t>allocated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sea</a:t>
            </a:r>
            <a:r>
              <a:rPr lang="de-DE" sz="1800" dirty="0" smtClean="0"/>
              <a:t> </a:t>
            </a:r>
            <a:r>
              <a:rPr lang="de-DE" sz="1800" dirty="0" err="1" smtClean="0"/>
              <a:t>ice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snow</a:t>
            </a:r>
            <a:r>
              <a:rPr lang="de-DE" sz="1800" dirty="0" smtClean="0"/>
              <a:t> </a:t>
            </a:r>
            <a:r>
              <a:rPr lang="de-DE" sz="1800" dirty="0" err="1" smtClean="0"/>
              <a:t>cover</a:t>
            </a:r>
            <a:r>
              <a:rPr lang="de-DE" sz="1800" dirty="0" smtClean="0"/>
              <a:t> (per </a:t>
            </a:r>
            <a:r>
              <a:rPr lang="de-DE" sz="1800" dirty="0" err="1" smtClean="0"/>
              <a:t>diem</a:t>
            </a:r>
            <a:r>
              <a:rPr lang="de-DE" sz="1800" dirty="0" smtClean="0"/>
              <a:t> </a:t>
            </a:r>
            <a:r>
              <a:rPr lang="de-DE" sz="1800" dirty="0" err="1" smtClean="0"/>
              <a:t>required</a:t>
            </a:r>
            <a:r>
              <a:rPr lang="de-DE" sz="1800" dirty="0" smtClean="0"/>
              <a:t>)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800" dirty="0" smtClean="0"/>
              <a:t>Spring &amp; Summer </a:t>
            </a:r>
            <a:r>
              <a:rPr lang="de-DE" sz="1800" dirty="0" err="1" smtClean="0"/>
              <a:t>support</a:t>
            </a:r>
            <a:r>
              <a:rPr lang="de-DE" sz="1800" dirty="0" smtClean="0"/>
              <a:t> </a:t>
            </a:r>
            <a:r>
              <a:rPr lang="de-DE" sz="1800" dirty="0" err="1" smtClean="0"/>
              <a:t>airborne</a:t>
            </a:r>
            <a:r>
              <a:rPr lang="de-DE" sz="1800" dirty="0" smtClean="0"/>
              <a:t> </a:t>
            </a:r>
            <a:r>
              <a:rPr lang="de-DE" sz="1800" dirty="0" err="1" smtClean="0"/>
              <a:t>campaigns</a:t>
            </a:r>
            <a:r>
              <a:rPr lang="de-DE" sz="1800" dirty="0" smtClean="0"/>
              <a:t> (Polar-5 &amp; Polar-6)</a:t>
            </a:r>
            <a:endParaRPr lang="de-DE" sz="1800" dirty="0"/>
          </a:p>
          <a:p>
            <a:pPr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800" dirty="0" smtClean="0"/>
              <a:t>Science &amp; Implementation Plan: </a:t>
            </a:r>
            <a:r>
              <a:rPr lang="de-DE" sz="1800" dirty="0">
                <a:solidFill>
                  <a:srgbClr val="009CD5"/>
                </a:solidFill>
                <a:hlinkClick r:id="rId2"/>
              </a:rPr>
              <a:t>http://www.mosaicobservatory.org/</a:t>
            </a:r>
            <a:r>
              <a:rPr lang="de-DE" sz="1800" dirty="0">
                <a:solidFill>
                  <a:srgbClr val="009CD5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2000" dirty="0" smtClean="0"/>
          </a:p>
        </p:txBody>
      </p:sp>
      <p:sp>
        <p:nvSpPr>
          <p:cNvPr id="7" name="Rechteck 6"/>
          <p:cNvSpPr/>
          <p:nvPr/>
        </p:nvSpPr>
        <p:spPr>
          <a:xfrm>
            <a:off x="248651" y="968186"/>
            <a:ext cx="7387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Multidisciplinary drifting </a:t>
            </a:r>
            <a:r>
              <a:rPr lang="en-US" dirty="0" smtClean="0">
                <a:latin typeface="Arial" panose="020B0604020202020204" pitchFamily="34" charset="0"/>
              </a:rPr>
              <a:t>Observatory for </a:t>
            </a:r>
            <a:r>
              <a:rPr lang="en-US" dirty="0">
                <a:latin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</a:rPr>
              <a:t>Study </a:t>
            </a:r>
            <a:r>
              <a:rPr lang="en-US" dirty="0">
                <a:latin typeface="Arial" panose="020B0604020202020204" pitchFamily="34" charset="0"/>
              </a:rPr>
              <a:t>of </a:t>
            </a:r>
            <a:r>
              <a:rPr lang="en-US" dirty="0" smtClean="0">
                <a:latin typeface="Arial" panose="020B0604020202020204" pitchFamily="34" charset="0"/>
              </a:rPr>
              <a:t>Arctic Climate 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www.mosaicobservatory.org/pics/MOSAiC_Drifttrack_large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8" r="3124" b="4336"/>
          <a:stretch/>
        </p:blipFill>
        <p:spPr bwMode="auto">
          <a:xfrm>
            <a:off x="4988403" y="1314443"/>
            <a:ext cx="3641247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9"/>
          <a:stretch/>
        </p:blipFill>
        <p:spPr>
          <a:xfrm>
            <a:off x="576263" y="1472894"/>
            <a:ext cx="4325410" cy="30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0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PAMARCMIP </a:t>
            </a:r>
            <a:r>
              <a:rPr lang="de-DE" dirty="0" err="1" smtClean="0">
                <a:solidFill>
                  <a:srgbClr val="4B4B4B"/>
                </a:solidFill>
              </a:rPr>
              <a:t>Program</a:t>
            </a:r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4B4B4B"/>
                </a:solidFill>
              </a:rPr>
              <a:t>P</a:t>
            </a:r>
            <a:r>
              <a:rPr lang="en-US" sz="1600" dirty="0" smtClean="0">
                <a:solidFill>
                  <a:srgbClr val="4B4B4B"/>
                </a:solidFill>
              </a:rPr>
              <a:t>olar </a:t>
            </a:r>
            <a:r>
              <a:rPr lang="en-US" sz="1600" b="1" dirty="0">
                <a:solidFill>
                  <a:srgbClr val="4B4B4B"/>
                </a:solidFill>
              </a:rPr>
              <a:t>A</a:t>
            </a:r>
            <a:r>
              <a:rPr lang="en-US" sz="1600" dirty="0">
                <a:solidFill>
                  <a:srgbClr val="4B4B4B"/>
                </a:solidFill>
              </a:rPr>
              <a:t>irborne </a:t>
            </a:r>
            <a:r>
              <a:rPr lang="en-US" sz="1600" b="1" dirty="0">
                <a:solidFill>
                  <a:srgbClr val="4B4B4B"/>
                </a:solidFill>
              </a:rPr>
              <a:t>M</a:t>
            </a:r>
            <a:r>
              <a:rPr lang="en-US" sz="1600" dirty="0">
                <a:solidFill>
                  <a:srgbClr val="4B4B4B"/>
                </a:solidFill>
              </a:rPr>
              <a:t>easurements and </a:t>
            </a:r>
            <a:r>
              <a:rPr lang="en-US" sz="1600" b="1" dirty="0">
                <a:solidFill>
                  <a:srgbClr val="4B4B4B"/>
                </a:solidFill>
              </a:rPr>
              <a:t>A</a:t>
            </a:r>
            <a:r>
              <a:rPr lang="en-US" sz="1600" dirty="0">
                <a:solidFill>
                  <a:srgbClr val="4B4B4B"/>
                </a:solidFill>
              </a:rPr>
              <a:t>rctic </a:t>
            </a:r>
            <a:r>
              <a:rPr lang="en-US" sz="1600" b="1" dirty="0" smtClean="0">
                <a:solidFill>
                  <a:srgbClr val="4B4B4B"/>
                </a:solidFill>
              </a:rPr>
              <a:t>R</a:t>
            </a:r>
            <a:r>
              <a:rPr lang="en-US" sz="1600" dirty="0" smtClean="0">
                <a:solidFill>
                  <a:srgbClr val="4B4B4B"/>
                </a:solidFill>
              </a:rPr>
              <a:t>egional </a:t>
            </a:r>
            <a:r>
              <a:rPr lang="en-US" sz="1600" b="1" dirty="0">
                <a:solidFill>
                  <a:srgbClr val="4B4B4B"/>
                </a:solidFill>
              </a:rPr>
              <a:t>C</a:t>
            </a:r>
            <a:r>
              <a:rPr lang="en-US" sz="1600" dirty="0">
                <a:solidFill>
                  <a:srgbClr val="4B4B4B"/>
                </a:solidFill>
              </a:rPr>
              <a:t>limate </a:t>
            </a:r>
            <a:r>
              <a:rPr lang="en-US" sz="1600" b="1" dirty="0">
                <a:solidFill>
                  <a:srgbClr val="4B4B4B"/>
                </a:solidFill>
              </a:rPr>
              <a:t>M</a:t>
            </a:r>
            <a:r>
              <a:rPr lang="en-US" sz="1600" dirty="0">
                <a:solidFill>
                  <a:srgbClr val="4B4B4B"/>
                </a:solidFill>
              </a:rPr>
              <a:t>odel </a:t>
            </a:r>
            <a:r>
              <a:rPr lang="en-US" sz="1600" b="1" dirty="0">
                <a:solidFill>
                  <a:srgbClr val="4B4B4B"/>
                </a:solidFill>
              </a:rPr>
              <a:t>S</a:t>
            </a:r>
            <a:r>
              <a:rPr lang="en-US" sz="1600" dirty="0">
                <a:solidFill>
                  <a:srgbClr val="4B4B4B"/>
                </a:solidFill>
              </a:rPr>
              <a:t>imulation </a:t>
            </a:r>
            <a:r>
              <a:rPr lang="en-US" sz="1600" b="1" dirty="0" smtClean="0">
                <a:solidFill>
                  <a:srgbClr val="4B4B4B"/>
                </a:solidFill>
              </a:rPr>
              <a:t>P</a:t>
            </a:r>
            <a:r>
              <a:rPr lang="en-US" sz="1600" dirty="0" smtClean="0">
                <a:solidFill>
                  <a:srgbClr val="4B4B4B"/>
                </a:solidFill>
              </a:rPr>
              <a:t>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4B4B4B"/>
                </a:solidFill>
              </a:rPr>
              <a:t>Combined sea ice / atmosphere mission profiles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4B4B4B"/>
                </a:solidFill>
              </a:rPr>
              <a:t>Two year intervals during Arctic spring</a:t>
            </a:r>
            <a:endParaRPr lang="de-DE" sz="1600" dirty="0">
              <a:solidFill>
                <a:srgbClr val="4B4B4B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035" y="2060146"/>
            <a:ext cx="6355931" cy="444600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986397" y="1835073"/>
            <a:ext cx="1651093" cy="307777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1400" dirty="0" smtClean="0">
                <a:solidFill>
                  <a:srgbClr val="00ACE5"/>
                </a:solidFill>
              </a:rPr>
              <a:t>Range of Operations</a:t>
            </a:r>
            <a:endParaRPr lang="de-DE" sz="1400" dirty="0">
              <a:solidFill>
                <a:srgbClr val="00A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PAMARCMIP 2015</a:t>
            </a:r>
            <a:endParaRPr lang="de-DE" dirty="0">
              <a:solidFill>
                <a:srgbClr val="4B4B4B"/>
              </a:solidFill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5"/>
          <a:stretch/>
        </p:blipFill>
        <p:spPr>
          <a:xfrm>
            <a:off x="264684" y="1294702"/>
            <a:ext cx="8614633" cy="4928937"/>
          </a:xfrm>
        </p:spPr>
      </p:pic>
    </p:spTree>
    <p:extLst>
      <p:ext uri="{BB962C8B-B14F-4D97-AF65-F5344CB8AC3E}">
        <p14:creationId xmlns:p14="http://schemas.microsoft.com/office/powerpoint/2010/main" val="6474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B4B4B"/>
                </a:solidFill>
              </a:rPr>
              <a:t>Sea Ice Payload – Polar-5</a:t>
            </a:r>
            <a:endParaRPr lang="en-US" dirty="0">
              <a:solidFill>
                <a:srgbClr val="4B4B4B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0" y="4179143"/>
            <a:ext cx="1458686" cy="2296085"/>
            <a:chOff x="0" y="4179143"/>
            <a:chExt cx="1458686" cy="229608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4179143"/>
              <a:ext cx="1458686" cy="1094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0" y="5525114"/>
              <a:ext cx="1458686" cy="646331"/>
            </a:xfrm>
            <a:prstGeom prst="rect">
              <a:avLst/>
            </a:prstGeom>
            <a:solidFill>
              <a:srgbClr val="00ACE5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EM-BIRD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0" y="6153953"/>
              <a:ext cx="1458686" cy="321275"/>
            </a:xfrm>
            <a:prstGeom prst="rect">
              <a:avLst/>
            </a:prstGeom>
            <a:noFill/>
          </p:spPr>
          <p:txBody>
            <a:bodyPr wrap="square" lIns="36000" rIns="36000" rtlCol="0" anchor="ctr">
              <a:noAutofit/>
            </a:bodyPr>
            <a:lstStyle/>
            <a:p>
              <a:pPr algn="ctr"/>
              <a:r>
                <a:rPr lang="en-US" sz="1400" dirty="0" smtClean="0"/>
                <a:t> </a:t>
              </a:r>
              <a:r>
                <a:rPr lang="en-US" sz="1200" dirty="0" smtClean="0"/>
                <a:t>Sea Ice Thickness.</a:t>
              </a:r>
              <a:endParaRPr lang="en-US" sz="120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1921329" y="4011500"/>
            <a:ext cx="1458686" cy="2474132"/>
            <a:chOff x="1729196" y="4011500"/>
            <a:chExt cx="1458686" cy="2474132"/>
          </a:xfrm>
        </p:grpSpPr>
        <p:pic>
          <p:nvPicPr>
            <p:cNvPr id="13" name="Grafik 12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57"/>
            <a:stretch/>
          </p:blipFill>
          <p:spPr>
            <a:xfrm>
              <a:off x="1729196" y="4011500"/>
              <a:ext cx="1458686" cy="142930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729196" y="5525115"/>
              <a:ext cx="1458686" cy="646331"/>
            </a:xfrm>
            <a:prstGeom prst="rect">
              <a:avLst/>
            </a:prstGeom>
            <a:solidFill>
              <a:srgbClr val="00ACE5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Snow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Radar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729196" y="6164357"/>
              <a:ext cx="1458686" cy="3212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dirty="0" smtClean="0"/>
                <a:t> </a:t>
              </a:r>
              <a:r>
                <a:rPr lang="en-US" sz="1200" dirty="0" smtClean="0"/>
                <a:t>Snow Depth</a:t>
              </a:r>
              <a:endParaRPr lang="en-US" sz="120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842658" y="4095827"/>
            <a:ext cx="1458686" cy="2389804"/>
            <a:chOff x="3458392" y="4095827"/>
            <a:chExt cx="1458686" cy="2389804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835" y="4095827"/>
              <a:ext cx="1447800" cy="1282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3458392" y="5525113"/>
              <a:ext cx="1458686" cy="646331"/>
            </a:xfrm>
            <a:prstGeom prst="rect">
              <a:avLst/>
            </a:prstGeom>
            <a:solidFill>
              <a:srgbClr val="00ACE5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Laser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Scanner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458392" y="6164356"/>
              <a:ext cx="1458686" cy="3212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dirty="0" smtClean="0"/>
                <a:t> </a:t>
              </a:r>
              <a:r>
                <a:rPr lang="en-US" sz="1200" dirty="0" smtClean="0"/>
                <a:t>Freeboard</a:t>
              </a:r>
              <a:endParaRPr lang="en-US" sz="1200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5763987" y="4281187"/>
            <a:ext cx="1458686" cy="2204443"/>
            <a:chOff x="5187587" y="4281187"/>
            <a:chExt cx="1458686" cy="2204443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381" y="4281187"/>
              <a:ext cx="1121099" cy="91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feld 17"/>
            <p:cNvSpPr txBox="1"/>
            <p:nvPr/>
          </p:nvSpPr>
          <p:spPr>
            <a:xfrm>
              <a:off x="5187587" y="5525112"/>
              <a:ext cx="1458686" cy="646331"/>
            </a:xfrm>
            <a:prstGeom prst="rect">
              <a:avLst/>
            </a:prstGeom>
            <a:solidFill>
              <a:srgbClr val="00ACE5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KT19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5187587" y="6164355"/>
              <a:ext cx="1458686" cy="3212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dirty="0" smtClean="0"/>
                <a:t> </a:t>
              </a:r>
              <a:r>
                <a:rPr lang="en-US" sz="1200" dirty="0" smtClean="0"/>
                <a:t>Surface Temp.</a:t>
              </a:r>
              <a:endParaRPr lang="en-US" sz="1200" dirty="0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7685315" y="4106990"/>
            <a:ext cx="1458686" cy="2378642"/>
            <a:chOff x="7685315" y="4106990"/>
            <a:chExt cx="1458686" cy="2378642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329" y="4106990"/>
              <a:ext cx="1154658" cy="115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7685315" y="5518026"/>
              <a:ext cx="1458686" cy="646331"/>
            </a:xfrm>
            <a:prstGeom prst="rect">
              <a:avLst/>
            </a:prstGeom>
            <a:solidFill>
              <a:srgbClr val="00ACE5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Nadir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Photos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685315" y="6164357"/>
              <a:ext cx="1458686" cy="3212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400" dirty="0" smtClean="0"/>
                <a:t> </a:t>
              </a:r>
              <a:r>
                <a:rPr lang="en-US" sz="1200" dirty="0" smtClean="0"/>
                <a:t>Surface Type</a:t>
              </a:r>
              <a:endParaRPr lang="en-US" sz="1200" dirty="0"/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10521" t="45144" r="18463" b="21372"/>
          <a:stretch/>
        </p:blipFill>
        <p:spPr bwMode="auto">
          <a:xfrm>
            <a:off x="0" y="968186"/>
            <a:ext cx="9144003" cy="28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76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Polar-5 Mission Profile</a:t>
            </a:r>
            <a:endParaRPr lang="de-DE" dirty="0">
              <a:solidFill>
                <a:srgbClr val="4B4B4B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32" y="1646494"/>
            <a:ext cx="8357937" cy="393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193" y="1921896"/>
            <a:ext cx="2982225" cy="199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4B4B4B"/>
                </a:solidFill>
              </a:rPr>
              <a:t>Airbone</a:t>
            </a:r>
            <a:r>
              <a:rPr lang="de-DE" dirty="0" smtClean="0">
                <a:solidFill>
                  <a:srgbClr val="4B4B4B"/>
                </a:solidFill>
              </a:rPr>
              <a:t> EM (AEM) </a:t>
            </a:r>
            <a:r>
              <a:rPr lang="de-DE" dirty="0" err="1" smtClean="0">
                <a:solidFill>
                  <a:srgbClr val="4B4B4B"/>
                </a:solidFill>
              </a:rPr>
              <a:t>Thickness</a:t>
            </a:r>
            <a:endParaRPr lang="de-DE" dirty="0">
              <a:solidFill>
                <a:srgbClr val="4B4B4B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854700" y="4220991"/>
            <a:ext cx="4377664" cy="2556917"/>
            <a:chOff x="4211968" y="3682916"/>
            <a:chExt cx="4377664" cy="255691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1968" y="3682916"/>
              <a:ext cx="4377664" cy="2556917"/>
            </a:xfrm>
            <a:prstGeom prst="rect">
              <a:avLst/>
            </a:prstGeom>
            <a:ln w="25400">
              <a:noFill/>
            </a:ln>
            <a:effectLst/>
          </p:spPr>
        </p:pic>
        <p:sp>
          <p:nvSpPr>
            <p:cNvPr id="6" name="Textfeld 41"/>
            <p:cNvSpPr txBox="1"/>
            <p:nvPr/>
          </p:nvSpPr>
          <p:spPr>
            <a:xfrm>
              <a:off x="4643249" y="5271334"/>
              <a:ext cx="1349418" cy="50783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Data acquired by helicopter surveys and </a:t>
              </a:r>
              <a:r>
                <a:rPr lang="en-US" sz="11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Polar-5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(arrows)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Pfeil nach oben 7"/>
            <p:cNvSpPr/>
            <p:nvPr/>
          </p:nvSpPr>
          <p:spPr>
            <a:xfrm>
              <a:off x="6851051" y="5664411"/>
              <a:ext cx="110151" cy="221506"/>
            </a:xfrm>
            <a:prstGeom prst="upArrow">
              <a:avLst>
                <a:gd name="adj1" fmla="val 50000"/>
                <a:gd name="adj2" fmla="val 6758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Pfeil nach oben 8"/>
            <p:cNvSpPr/>
            <p:nvPr/>
          </p:nvSpPr>
          <p:spPr>
            <a:xfrm>
              <a:off x="7586124" y="5664411"/>
              <a:ext cx="110151" cy="221506"/>
            </a:xfrm>
            <a:prstGeom prst="upArrow">
              <a:avLst>
                <a:gd name="adj1" fmla="val 50000"/>
                <a:gd name="adj2" fmla="val 6758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Pfeil nach oben 9"/>
            <p:cNvSpPr/>
            <p:nvPr/>
          </p:nvSpPr>
          <p:spPr>
            <a:xfrm>
              <a:off x="7959108" y="5664411"/>
              <a:ext cx="110151" cy="221506"/>
            </a:xfrm>
            <a:prstGeom prst="upArrow">
              <a:avLst>
                <a:gd name="adj1" fmla="val 50000"/>
                <a:gd name="adj2" fmla="val 6758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59" y="885782"/>
            <a:ext cx="5071028" cy="3158828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548232" y="3027403"/>
            <a:ext cx="990600" cy="982579"/>
          </a:xfrm>
          <a:prstGeom prst="rect">
            <a:avLst/>
          </a:prstGeom>
          <a:noFill/>
          <a:ln w="9525">
            <a:solidFill>
              <a:srgbClr val="4B4B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758965" y="4132800"/>
            <a:ext cx="4900612" cy="2688560"/>
          </a:xfrm>
          <a:prstGeom prst="rect">
            <a:avLst/>
          </a:prstGeom>
          <a:noFill/>
          <a:ln w="9525">
            <a:solidFill>
              <a:srgbClr val="4B4B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1758965" y="4009983"/>
            <a:ext cx="1800976" cy="122818"/>
          </a:xfrm>
          <a:prstGeom prst="line">
            <a:avLst/>
          </a:prstGeom>
          <a:ln w="9525">
            <a:solidFill>
              <a:srgbClr val="4B4B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H="1" flipV="1">
            <a:off x="4550541" y="4009983"/>
            <a:ext cx="2109036" cy="122818"/>
          </a:xfrm>
          <a:prstGeom prst="line">
            <a:avLst/>
          </a:prstGeom>
          <a:ln w="9525">
            <a:solidFill>
              <a:srgbClr val="4B4B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040" y="1101836"/>
            <a:ext cx="1013031" cy="68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High Resolution ALS DEM</a:t>
            </a:r>
            <a:endParaRPr lang="de-DE" dirty="0">
              <a:solidFill>
                <a:srgbClr val="4B4B4B"/>
              </a:solidFill>
            </a:endParaRPr>
          </a:p>
        </p:txBody>
      </p:sp>
      <p:pic>
        <p:nvPicPr>
          <p:cNvPr id="1026" name="Picture 2" descr="X:\Kampagnen\SMOSICE2014\python_projects\smosice_als_examples\png\seaice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6903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4876" y="4941622"/>
            <a:ext cx="3343864" cy="11233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dirty="0" smtClean="0">
                <a:solidFill>
                  <a:srgbClr val="4B4B4B"/>
                </a:solidFill>
              </a:rPr>
              <a:t>DEM: 20cm × 20cm </a:t>
            </a:r>
            <a:r>
              <a:rPr lang="de-DE" sz="1600" dirty="0" smtClean="0">
                <a:solidFill>
                  <a:srgbClr val="00ACE5"/>
                </a:solidFill>
              </a:rPr>
              <a:t>@ 50kHz, 200 </a:t>
            </a:r>
            <a:r>
              <a:rPr lang="de-DE" sz="1600" dirty="0" err="1" smtClean="0">
                <a:solidFill>
                  <a:srgbClr val="00ACE5"/>
                </a:solidFill>
              </a:rPr>
              <a:t>ft</a:t>
            </a:r>
            <a:endParaRPr lang="de-DE" sz="1600" dirty="0" smtClean="0">
              <a:solidFill>
                <a:srgbClr val="00ACE5"/>
              </a:solidFill>
            </a:endParaRPr>
          </a:p>
          <a:p>
            <a:pPr>
              <a:spcAft>
                <a:spcPts val="600"/>
              </a:spcAft>
            </a:pPr>
            <a:endParaRPr lang="de-DE" sz="1400" dirty="0" smtClean="0">
              <a:solidFill>
                <a:srgbClr val="4B4B4B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1400" dirty="0" err="1" smtClean="0">
                <a:solidFill>
                  <a:srgbClr val="4B4B4B"/>
                </a:solidFill>
              </a:rPr>
              <a:t>Riegl</a:t>
            </a:r>
            <a:r>
              <a:rPr lang="de-DE" sz="1400" dirty="0" smtClean="0">
                <a:solidFill>
                  <a:srgbClr val="4B4B4B"/>
                </a:solidFill>
              </a:rPr>
              <a:t> VQ-580 	50 </a:t>
            </a:r>
            <a:r>
              <a:rPr lang="de-DE" sz="1400" dirty="0">
                <a:solidFill>
                  <a:srgbClr val="4B4B4B"/>
                </a:solidFill>
              </a:rPr>
              <a:t>kHz – 380 </a:t>
            </a:r>
            <a:r>
              <a:rPr lang="de-DE" sz="1400" dirty="0" smtClean="0">
                <a:solidFill>
                  <a:srgbClr val="4B4B4B"/>
                </a:solidFill>
              </a:rPr>
              <a:t>kHz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BCBDBF"/>
                </a:solidFill>
                <a:sym typeface="Wingdings 3"/>
              </a:rPr>
              <a:t></a:t>
            </a:r>
            <a:r>
              <a:rPr lang="de-DE" sz="1400" dirty="0" smtClean="0">
                <a:solidFill>
                  <a:srgbClr val="4B4B4B"/>
                </a:solidFill>
                <a:sym typeface="Wingdings 3"/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  <a:sym typeface="Wingdings 3"/>
              </a:rPr>
              <a:t>Typical</a:t>
            </a:r>
            <a:r>
              <a:rPr lang="de-DE" sz="1400" dirty="0" smtClean="0">
                <a:solidFill>
                  <a:srgbClr val="4B4B4B"/>
                </a:solidFill>
                <a:sym typeface="Wingdings 3"/>
              </a:rPr>
              <a:t> </a:t>
            </a:r>
            <a:r>
              <a:rPr lang="de-DE" sz="1400" dirty="0" err="1" smtClean="0">
                <a:solidFill>
                  <a:srgbClr val="4B4B4B"/>
                </a:solidFill>
                <a:sym typeface="Wingdings 3"/>
              </a:rPr>
              <a:t>operations</a:t>
            </a:r>
            <a:r>
              <a:rPr lang="de-DE" sz="1400" dirty="0" smtClean="0">
                <a:solidFill>
                  <a:srgbClr val="4B4B4B"/>
                </a:solidFill>
                <a:sym typeface="Wingdings 3"/>
              </a:rPr>
              <a:t>: 150 kHz</a:t>
            </a:r>
            <a:endParaRPr lang="de-DE" sz="1400" dirty="0">
              <a:solidFill>
                <a:srgbClr val="4B4B4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87858" y="1361977"/>
            <a:ext cx="266258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100" dirty="0" smtClean="0">
                <a:solidFill>
                  <a:srgbClr val="00ACE5"/>
                </a:solidFill>
              </a:rPr>
              <a:t>Data Source: </a:t>
            </a:r>
            <a:r>
              <a:rPr lang="de-DE" sz="1100" dirty="0" err="1" smtClean="0">
                <a:solidFill>
                  <a:srgbClr val="00ACE5"/>
                </a:solidFill>
              </a:rPr>
              <a:t>SMOSice</a:t>
            </a:r>
            <a:r>
              <a:rPr lang="de-DE" sz="1100" dirty="0" smtClean="0">
                <a:solidFill>
                  <a:srgbClr val="00ACE5"/>
                </a:solidFill>
              </a:rPr>
              <a:t> 2014, Barents </a:t>
            </a:r>
            <a:r>
              <a:rPr lang="de-DE" sz="1100" dirty="0" err="1" smtClean="0">
                <a:solidFill>
                  <a:srgbClr val="00ACE5"/>
                </a:solidFill>
              </a:rPr>
              <a:t>Sea</a:t>
            </a:r>
            <a:endParaRPr lang="de-DE" sz="1050" dirty="0">
              <a:solidFill>
                <a:srgbClr val="00A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Snow Radar</a:t>
            </a:r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2000" dirty="0" smtClean="0"/>
              <a:t>CRESIS </a:t>
            </a:r>
            <a:r>
              <a:rPr lang="de-DE" sz="2000" dirty="0" err="1" smtClean="0"/>
              <a:t>snow</a:t>
            </a:r>
            <a:r>
              <a:rPr lang="de-DE" sz="2000" dirty="0" smtClean="0"/>
              <a:t> </a:t>
            </a:r>
            <a:r>
              <a:rPr lang="de-DE" sz="2000" dirty="0" err="1" smtClean="0"/>
              <a:t>radar</a:t>
            </a:r>
            <a:r>
              <a:rPr lang="de-DE" sz="2000" dirty="0" smtClean="0"/>
              <a:t> (2-18 GHz)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600" dirty="0" smtClean="0"/>
              <a:t>Operation in 200 </a:t>
            </a:r>
            <a:r>
              <a:rPr lang="de-DE" sz="1600" dirty="0" err="1" smtClean="0"/>
              <a:t>ft</a:t>
            </a:r>
            <a:r>
              <a:rPr lang="de-DE" sz="1600" dirty="0" smtClean="0"/>
              <a:t> </a:t>
            </a:r>
            <a:r>
              <a:rPr lang="de-DE" sz="1600" dirty="0" err="1" smtClean="0"/>
              <a:t>verified</a:t>
            </a:r>
            <a:r>
              <a:rPr lang="de-DE" sz="1600" dirty="0" smtClean="0"/>
              <a:t> (</a:t>
            </a: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saturation</a:t>
            </a:r>
            <a:r>
              <a:rPr lang="de-DE" sz="1600" dirty="0" smtClean="0"/>
              <a:t>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600" dirty="0" smtClean="0"/>
              <a:t>Potential </a:t>
            </a:r>
            <a:r>
              <a:rPr lang="de-DE" sz="1600" dirty="0" err="1" smtClean="0"/>
              <a:t>interference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2.4 GHz EM-Bird </a:t>
            </a:r>
            <a:r>
              <a:rPr lang="de-DE" sz="1600" dirty="0" err="1" smtClean="0"/>
              <a:t>WLan</a:t>
            </a:r>
            <a:r>
              <a:rPr lang="de-DE" sz="1600" dirty="0" smtClean="0"/>
              <a:t> </a:t>
            </a:r>
            <a:r>
              <a:rPr lang="de-DE" sz="1600" dirty="0" err="1" smtClean="0"/>
              <a:t>telemetry</a:t>
            </a:r>
            <a:endParaRPr lang="de-DE" sz="160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20174" y="2522620"/>
            <a:ext cx="8703653" cy="3328737"/>
            <a:chOff x="45453" y="2522620"/>
            <a:chExt cx="8703653" cy="332873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53" y="2522620"/>
              <a:ext cx="4438316" cy="3328737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7115" y="2743645"/>
              <a:ext cx="4201991" cy="2794892"/>
            </a:xfrm>
            <a:prstGeom prst="rect">
              <a:avLst/>
            </a:prstGeom>
          </p:spPr>
        </p:pic>
      </p:grpSp>
      <p:sp>
        <p:nvSpPr>
          <p:cNvPr id="10" name="Textfeld 9"/>
          <p:cNvSpPr txBox="1"/>
          <p:nvPr/>
        </p:nvSpPr>
        <p:spPr>
          <a:xfrm>
            <a:off x="6211546" y="5617768"/>
            <a:ext cx="271228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100" dirty="0" smtClean="0">
                <a:solidFill>
                  <a:srgbClr val="00ACE5"/>
                </a:solidFill>
              </a:rPr>
              <a:t>Snow Radar Low </a:t>
            </a:r>
            <a:r>
              <a:rPr lang="de-DE" sz="1100" dirty="0" err="1" smtClean="0">
                <a:solidFill>
                  <a:srgbClr val="00ACE5"/>
                </a:solidFill>
              </a:rPr>
              <a:t>Altitude</a:t>
            </a:r>
            <a:r>
              <a:rPr lang="de-DE" sz="1100" dirty="0" smtClean="0">
                <a:solidFill>
                  <a:srgbClr val="00ACE5"/>
                </a:solidFill>
              </a:rPr>
              <a:t> Test – June 2016</a:t>
            </a:r>
            <a:endParaRPr lang="de-DE" sz="1050" dirty="0">
              <a:solidFill>
                <a:srgbClr val="00A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B4B4B"/>
                </a:solidFill>
              </a:rPr>
              <a:t>Air </a:t>
            </a:r>
            <a:r>
              <a:rPr lang="de-DE" dirty="0" err="1">
                <a:solidFill>
                  <a:srgbClr val="4B4B4B"/>
                </a:solidFill>
              </a:rPr>
              <a:t>L</a:t>
            </a:r>
            <a:r>
              <a:rPr lang="de-DE" dirty="0" err="1" smtClean="0">
                <a:solidFill>
                  <a:srgbClr val="4B4B4B"/>
                </a:solidFill>
              </a:rPr>
              <a:t>aunched</a:t>
            </a:r>
            <a:r>
              <a:rPr lang="de-DE" dirty="0" smtClean="0">
                <a:solidFill>
                  <a:srgbClr val="4B4B4B"/>
                </a:solidFill>
              </a:rPr>
              <a:t> </a:t>
            </a:r>
            <a:r>
              <a:rPr lang="de-DE" dirty="0" err="1" smtClean="0">
                <a:solidFill>
                  <a:srgbClr val="4B4B4B"/>
                </a:solidFill>
              </a:rPr>
              <a:t>Ice</a:t>
            </a:r>
            <a:r>
              <a:rPr lang="de-DE" dirty="0" smtClean="0">
                <a:solidFill>
                  <a:srgbClr val="4B4B4B"/>
                </a:solidFill>
              </a:rPr>
              <a:t> </a:t>
            </a:r>
            <a:r>
              <a:rPr lang="de-DE" dirty="0" err="1" smtClean="0">
                <a:solidFill>
                  <a:srgbClr val="4B4B4B"/>
                </a:solidFill>
              </a:rPr>
              <a:t>Beacons</a:t>
            </a:r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000" dirty="0" smtClean="0"/>
              <a:t>Motivation: Mark Lincoln </a:t>
            </a:r>
            <a:r>
              <a:rPr lang="de-DE" sz="2000" dirty="0" err="1" smtClean="0"/>
              <a:t>Sea</a:t>
            </a:r>
            <a:r>
              <a:rPr lang="de-DE" sz="2000" dirty="0" smtClean="0"/>
              <a:t> </a:t>
            </a:r>
            <a:r>
              <a:rPr lang="de-DE" sz="2000" dirty="0" err="1" smtClean="0"/>
              <a:t>surveys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revisit</a:t>
            </a:r>
            <a:r>
              <a:rPr lang="de-DE" sz="2000" dirty="0" smtClean="0"/>
              <a:t> in </a:t>
            </a:r>
            <a:r>
              <a:rPr lang="de-DE" sz="2000" dirty="0" err="1" smtClean="0"/>
              <a:t>summer</a:t>
            </a:r>
            <a:r>
              <a:rPr lang="de-DE" sz="2000" dirty="0" smtClean="0"/>
              <a:t> 2017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 3" panose="05040102010807070707" pitchFamily="18" charset="2"/>
              <a:buChar char=""/>
            </a:pPr>
            <a:r>
              <a:rPr lang="de-DE" sz="2000" dirty="0" err="1" smtClean="0"/>
              <a:t>Deploy</a:t>
            </a:r>
            <a:r>
              <a:rPr lang="de-DE" sz="2000" dirty="0" smtClean="0"/>
              <a:t> </a:t>
            </a:r>
            <a:r>
              <a:rPr lang="de-DE" sz="2000" dirty="0" err="1" smtClean="0"/>
              <a:t>MetOcean</a:t>
            </a:r>
            <a:r>
              <a:rPr lang="de-DE" sz="2000" dirty="0" smtClean="0"/>
              <a:t> CALIB </a:t>
            </a:r>
            <a:r>
              <a:rPr lang="de-DE" sz="2000" dirty="0" err="1" smtClean="0"/>
              <a:t>buoys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flight</a:t>
            </a:r>
            <a:endParaRPr lang="de-DE" sz="2000" dirty="0" smtClean="0"/>
          </a:p>
        </p:txBody>
      </p:sp>
      <p:pic>
        <p:nvPicPr>
          <p:cNvPr id="2050" name="Picture 2" descr="http://www.metocean.com/sites/default/files/styles/half_width/public/images/products/calib_deployed.jpg?itok=w6v78Tw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67" y="2427203"/>
            <a:ext cx="3213601" cy="32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597567" y="5673869"/>
            <a:ext cx="23391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de-DE" sz="1100" dirty="0" smtClean="0">
                <a:solidFill>
                  <a:srgbClr val="00ACE5"/>
                </a:solidFill>
              </a:rPr>
              <a:t>CALIB </a:t>
            </a:r>
            <a:r>
              <a:rPr lang="de-DE" sz="1100" dirty="0" err="1" smtClean="0">
                <a:solidFill>
                  <a:srgbClr val="00ACE5"/>
                </a:solidFill>
              </a:rPr>
              <a:t>buyo</a:t>
            </a:r>
            <a:r>
              <a:rPr lang="de-DE" sz="1100" dirty="0" smtClean="0">
                <a:solidFill>
                  <a:srgbClr val="00ACE5"/>
                </a:solidFill>
              </a:rPr>
              <a:t> (www.metocean.com)</a:t>
            </a:r>
            <a:endParaRPr lang="de-DE" sz="1050" dirty="0">
              <a:solidFill>
                <a:srgbClr val="00ACE5"/>
              </a:solidFill>
            </a:endParaRPr>
          </a:p>
        </p:txBody>
      </p:sp>
      <p:pic>
        <p:nvPicPr>
          <p:cNvPr id="2051" name="Grafi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680" y="2425661"/>
            <a:ext cx="4884994" cy="321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043680" y="5673869"/>
            <a:ext cx="36679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de-DE" sz="1100" dirty="0" err="1" smtClean="0">
                <a:solidFill>
                  <a:srgbClr val="00ACE5"/>
                </a:solidFill>
              </a:rPr>
              <a:t>Planned</a:t>
            </a:r>
            <a:r>
              <a:rPr lang="de-DE" sz="1100" dirty="0" smtClean="0">
                <a:solidFill>
                  <a:srgbClr val="00ACE5"/>
                </a:solidFill>
              </a:rPr>
              <a:t> AEM </a:t>
            </a:r>
            <a:r>
              <a:rPr lang="de-DE" sz="1100" dirty="0" err="1" smtClean="0">
                <a:solidFill>
                  <a:srgbClr val="00ACE5"/>
                </a:solidFill>
              </a:rPr>
              <a:t>for</a:t>
            </a:r>
            <a:r>
              <a:rPr lang="de-DE" sz="1100" dirty="0" smtClean="0">
                <a:solidFill>
                  <a:srgbClr val="00ACE5"/>
                </a:solidFill>
              </a:rPr>
              <a:t> August/September 2017 (MELTEX-III)</a:t>
            </a:r>
            <a:endParaRPr lang="de-DE" sz="1050" dirty="0">
              <a:solidFill>
                <a:srgbClr val="00ACE5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9896215">
            <a:off x="4417345" y="3797524"/>
            <a:ext cx="549339" cy="236623"/>
          </a:xfrm>
          <a:prstGeom prst="rect">
            <a:avLst/>
          </a:prstGeom>
          <a:solidFill>
            <a:schemeClr val="tx1">
              <a:alpha val="10000"/>
            </a:schemeClr>
          </a:solidFill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5421027" y="3634143"/>
            <a:ext cx="1431592" cy="2573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2000" tIns="36000" rIns="72000" bIns="3600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FF00FF"/>
                </a:solidFill>
              </a:rPr>
              <a:t>Revisit Target Area</a:t>
            </a:r>
            <a:endParaRPr lang="de-DE" sz="11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2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Office PowerPoint</Application>
  <PresentationFormat>Bildschirmpräsentation (4:3)</PresentationFormat>
  <Paragraphs>75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Wingdings</vt:lpstr>
      <vt:lpstr>Wingdings 3</vt:lpstr>
      <vt:lpstr>Office-Design</vt:lpstr>
      <vt:lpstr>PAMARCMIP 2017 Part of Pan-Arctic Sea Ice Observation Programme Stefan Hendricks  Robert Ricker  Christian Haas </vt:lpstr>
      <vt:lpstr>PAMARCMIP Program</vt:lpstr>
      <vt:lpstr>PAMARCMIP 2015</vt:lpstr>
      <vt:lpstr>Sea Ice Payload – Polar-5</vt:lpstr>
      <vt:lpstr>Polar-5 Mission Profile</vt:lpstr>
      <vt:lpstr>Airbone EM (AEM) Thickness</vt:lpstr>
      <vt:lpstr>High Resolution ALS DEM</vt:lpstr>
      <vt:lpstr>Snow Radar</vt:lpstr>
      <vt:lpstr>Air Launched Ice Beacons</vt:lpstr>
      <vt:lpstr>PAMARCMIP 2017 </vt:lpstr>
      <vt:lpstr>Research Priorities</vt:lpstr>
      <vt:lpstr>Future Validation Opportunity (MOSAIC)</vt:lpstr>
    </vt:vector>
  </TitlesOfParts>
  <Company>AWI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Yves Nowak</dc:creator>
  <cp:lastModifiedBy>Stefan Hendricks</cp:lastModifiedBy>
  <cp:revision>783</cp:revision>
  <dcterms:created xsi:type="dcterms:W3CDTF">2013-05-22T10:31:10Z</dcterms:created>
  <dcterms:modified xsi:type="dcterms:W3CDTF">2017-01-25T14:37:33Z</dcterms:modified>
</cp:coreProperties>
</file>