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9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A5DD-60E3-4C6F-929F-EFD02702B8AF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446D59C-86A1-4477-985B-24E7F6622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602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A5DD-60E3-4C6F-929F-EFD02702B8AF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46D59C-86A1-4477-985B-24E7F6622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117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A5DD-60E3-4C6F-929F-EFD02702B8AF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46D59C-86A1-4477-985B-24E7F6622CD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7686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A5DD-60E3-4C6F-929F-EFD02702B8AF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46D59C-86A1-4477-985B-24E7F6622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07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A5DD-60E3-4C6F-929F-EFD02702B8AF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46D59C-86A1-4477-985B-24E7F6622CD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58122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A5DD-60E3-4C6F-929F-EFD02702B8AF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46D59C-86A1-4477-985B-24E7F6622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10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A5DD-60E3-4C6F-929F-EFD02702B8AF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D59C-86A1-4477-985B-24E7F6622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85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A5DD-60E3-4C6F-929F-EFD02702B8AF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D59C-86A1-4477-985B-24E7F6622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949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A5DD-60E3-4C6F-929F-EFD02702B8AF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D59C-86A1-4477-985B-24E7F6622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5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A5DD-60E3-4C6F-929F-EFD02702B8AF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446D59C-86A1-4477-985B-24E7F6622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80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A5DD-60E3-4C6F-929F-EFD02702B8AF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46D59C-86A1-4477-985B-24E7F6622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42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A5DD-60E3-4C6F-929F-EFD02702B8AF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446D59C-86A1-4477-985B-24E7F6622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71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A5DD-60E3-4C6F-929F-EFD02702B8AF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D59C-86A1-4477-985B-24E7F6622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410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A5DD-60E3-4C6F-929F-EFD02702B8AF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D59C-86A1-4477-985B-24E7F6622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492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A5DD-60E3-4C6F-929F-EFD02702B8AF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6D59C-86A1-4477-985B-24E7F6622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41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CA5DD-60E3-4C6F-929F-EFD02702B8AF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446D59C-86A1-4477-985B-24E7F6622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89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CA5DD-60E3-4C6F-929F-EFD02702B8AF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446D59C-86A1-4477-985B-24E7F6622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4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IceBridge</a:t>
            </a:r>
            <a:r>
              <a:rPr lang="en-US" dirty="0" smtClean="0"/>
              <a:t> vs. </a:t>
            </a:r>
            <a:r>
              <a:rPr lang="en-US" dirty="0" err="1" smtClean="0"/>
              <a:t>Suomi</a:t>
            </a:r>
            <a:r>
              <a:rPr lang="en-US" dirty="0" smtClean="0"/>
              <a:t> NPP VIIRS observations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Mark Tschudi &amp; Dan Baldwin, CCAR, Dept. of Aerospace Engineering, University of Colorado</a:t>
            </a:r>
          </a:p>
          <a:p>
            <a:r>
              <a:rPr lang="en-US" dirty="0" smtClean="0"/>
              <a:t>Robert Mahoney, Northrup Grumman, Redondo Beach, 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67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ammb.cira.colostate.edu/research/goes-r_studies/images/viirs_band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5" y="447675"/>
            <a:ext cx="5915025" cy="641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uomi NPP scien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979" y="4242391"/>
            <a:ext cx="4063996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12979" y="754912"/>
            <a:ext cx="397517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Suomi</a:t>
            </a:r>
            <a:r>
              <a:rPr lang="en-US" sz="1400" b="1" dirty="0" smtClean="0"/>
              <a:t>: </a:t>
            </a:r>
            <a:r>
              <a:rPr lang="en-US" sz="1400" dirty="0" smtClean="0"/>
              <a:t>named in honor of the late </a:t>
            </a:r>
            <a:r>
              <a:rPr lang="en-US" sz="1400" dirty="0" err="1" smtClean="0"/>
              <a:t>Verner</a:t>
            </a:r>
            <a:r>
              <a:rPr lang="en-US" sz="1400" dirty="0" smtClean="0"/>
              <a:t> E. </a:t>
            </a:r>
            <a:r>
              <a:rPr lang="en-US" sz="1400" dirty="0" err="1" smtClean="0"/>
              <a:t>Suomi</a:t>
            </a:r>
            <a:r>
              <a:rPr lang="en-US" sz="1400" dirty="0" smtClean="0"/>
              <a:t>, a meteorologist at the University of Wisconsin who is recognized widely as "the father of satellite meteorology."</a:t>
            </a: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>NPP – </a:t>
            </a:r>
            <a:r>
              <a:rPr lang="en-US" sz="1400" dirty="0" smtClean="0"/>
              <a:t>National Polar-orbiting partnership</a:t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b="1" dirty="0" smtClean="0"/>
              <a:t>VIIRS</a:t>
            </a:r>
            <a:r>
              <a:rPr lang="en-US" sz="1400" dirty="0" smtClean="0"/>
              <a:t> - Visible Infrared Imaging Radiometer Suite</a:t>
            </a:r>
          </a:p>
          <a:p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dirty="0" smtClean="0"/>
              <a:t>follow-on to Aqua/Terra (MODIS);</a:t>
            </a:r>
          </a:p>
          <a:p>
            <a:r>
              <a:rPr lang="en-US" sz="1400" dirty="0" smtClean="0"/>
              <a:t>Precedes JPSS</a:t>
            </a:r>
            <a:endParaRPr lang="en-US" sz="1400" dirty="0"/>
          </a:p>
          <a:p>
            <a:endParaRPr lang="en-US" sz="1400" dirty="0" smtClean="0"/>
          </a:p>
          <a:p>
            <a:r>
              <a:rPr lang="en-US" sz="1400" dirty="0" smtClean="0"/>
              <a:t>22 bands (compared to 36 for MODIS)</a:t>
            </a:r>
            <a:r>
              <a:rPr lang="en-US" sz="1400" b="1" dirty="0" smtClean="0"/>
              <a:t/>
            </a:r>
            <a:br>
              <a:rPr lang="en-US" sz="1400" b="1" dirty="0" smtClean="0"/>
            </a:b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6792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VIIRS Ice Surface Temperature (IST)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0" y="5791201"/>
            <a:ext cx="42089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Composite of VIIRS IST over the Arctic on </a:t>
            </a:r>
            <a:r>
              <a:rPr lang="en-US" i="1" dirty="0" smtClean="0"/>
              <a:t>17 March 2013.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05000" y="1905001"/>
            <a:ext cx="4038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provides a “skin temperature” for </a:t>
            </a:r>
            <a:r>
              <a:rPr lang="en-US" sz="2000" dirty="0" smtClean="0"/>
              <a:t>sea ice- </a:t>
            </a:r>
            <a:r>
              <a:rPr lang="en-US" sz="2000" dirty="0"/>
              <a:t>covered </a:t>
            </a:r>
            <a:r>
              <a:rPr lang="en-US" sz="2000" dirty="0" smtClean="0"/>
              <a:t>areas at 750m res.</a:t>
            </a: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produced for clear skies both day and night over </a:t>
            </a:r>
            <a:r>
              <a:rPr lang="en-US" sz="2000" dirty="0" smtClean="0"/>
              <a:t>Arctic and Southern </a:t>
            </a:r>
            <a:r>
              <a:rPr lang="en-US" sz="2000" dirty="0"/>
              <a:t>oceans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MODIS IST heritage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Uses “split window” method with VIIRS channels 11 &amp; 12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360" y="1905000"/>
            <a:ext cx="3886201" cy="388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56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VIIRS IST vs. </a:t>
            </a:r>
            <a:r>
              <a:rPr lang="en-US" dirty="0" err="1" smtClean="0"/>
              <a:t>IceBridge</a:t>
            </a:r>
            <a:r>
              <a:rPr lang="en-US" dirty="0" smtClean="0"/>
              <a:t> KT-19*</a:t>
            </a:r>
            <a:br>
              <a:rPr lang="en-US" dirty="0" smtClean="0"/>
            </a:br>
            <a:r>
              <a:rPr lang="en-US" dirty="0" smtClean="0"/>
              <a:t>- </a:t>
            </a:r>
            <a:r>
              <a:rPr lang="en-US" dirty="0" smtClean="0"/>
              <a:t>daytime#</a:t>
            </a:r>
            <a:endParaRPr lang="en-US" dirty="0"/>
          </a:p>
        </p:txBody>
      </p:sp>
      <p:pic>
        <p:nvPicPr>
          <p:cNvPr id="10" name="Content Placeholder 9" descr="P3_VIIRS_STIP_15_16_27_28_Mar2012_15min_1km_bin_STIPcorrected_day_goodqual_matchup_scatterplot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191375" y="2397324"/>
            <a:ext cx="4313238" cy="3234928"/>
          </a:xfrm>
          <a:prstGeom prst="rect">
            <a:avLst/>
          </a:prstGeom>
        </p:spPr>
      </p:pic>
      <p:pic>
        <p:nvPicPr>
          <p:cNvPr id="11" name="Content Placeholder 10" descr="P3_VIIRS_STIP_15_16_27_28_Mar2012_15min_1km_bin_STIPcorrected_day_goodqual_matchup_plot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589213" y="2405261"/>
            <a:ext cx="4313237" cy="32349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89213" y="5640188"/>
            <a:ext cx="8915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IST and ST IP performance for day matchups for  ST IP computed using the corrected  ST IP regression coefficients and reprocessed IST EDR to reflect current IDPS operational coefficients.  A 15 minute matchup time window is used.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89213" y="6278880"/>
            <a:ext cx="89153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</a:t>
            </a:r>
            <a:r>
              <a:rPr lang="en-US" sz="1400" dirty="0" err="1" smtClean="0"/>
              <a:t>Krabill</a:t>
            </a:r>
            <a:r>
              <a:rPr lang="en-US" sz="1400" dirty="0" smtClean="0"/>
              <a:t>, W. B. and E. </a:t>
            </a:r>
            <a:r>
              <a:rPr lang="en-US" sz="1400" dirty="0" err="1" smtClean="0"/>
              <a:t>Buzay</a:t>
            </a:r>
            <a:r>
              <a:rPr lang="en-US" sz="1400" dirty="0" smtClean="0"/>
              <a:t>. 2012, updated 2013. </a:t>
            </a:r>
            <a:r>
              <a:rPr lang="en-US" sz="1400" i="1" dirty="0" err="1" smtClean="0"/>
              <a:t>IceBridge</a:t>
            </a:r>
            <a:r>
              <a:rPr lang="en-US" sz="1400" i="1" dirty="0" smtClean="0"/>
              <a:t> KT19 IR Surface Temperature</a:t>
            </a:r>
            <a:r>
              <a:rPr lang="en-US" sz="1400" dirty="0" smtClean="0"/>
              <a:t>. Spring 2012. Boulder, Colorado USA: NASA DAAC at the National Snow and Ice Data Center. 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670560" y="3121152"/>
            <a:ext cx="17678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 </a:t>
            </a:r>
            <a:r>
              <a:rPr lang="en-US" dirty="0" smtClean="0"/>
              <a:t>separately </a:t>
            </a:r>
            <a:r>
              <a:rPr lang="en-US" dirty="0"/>
              <a:t>evaluated due to VCM daytime</a:t>
            </a:r>
            <a:r>
              <a:rPr lang="en-US" dirty="0" smtClean="0"/>
              <a:t>/</a:t>
            </a:r>
          </a:p>
          <a:p>
            <a:r>
              <a:rPr lang="en-US" dirty="0" smtClean="0"/>
              <a:t>nighttime differences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2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VIIRS IST vs. </a:t>
            </a:r>
            <a:r>
              <a:rPr lang="en-US" dirty="0" err="1" smtClean="0"/>
              <a:t>IceBridge</a:t>
            </a:r>
            <a:r>
              <a:rPr lang="en-US" dirty="0" smtClean="0"/>
              <a:t> KT-19</a:t>
            </a:r>
            <a:br>
              <a:rPr lang="en-US" dirty="0" smtClean="0"/>
            </a:br>
            <a:r>
              <a:rPr lang="en-US" dirty="0" smtClean="0"/>
              <a:t>- nighttime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89213" y="5860473"/>
            <a:ext cx="89153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IST and ST IP performance for night matchups for  ST IP computed using the corrected  ST IP regression coefficients and reprocessed IST EDR to reflect current IDPS operational coefficients.  A 15 minute matchup time window is used. </a:t>
            </a:r>
          </a:p>
          <a:p>
            <a:endParaRPr lang="en-US" dirty="0"/>
          </a:p>
        </p:txBody>
      </p:sp>
      <p:pic>
        <p:nvPicPr>
          <p:cNvPr id="7" name="Content Placeholder 6" descr="P3_VIIRS_STIP_19_21_22_23_Mar2012_15min_1km_bin_IDPS_STIP_night_medqual_matchup_plot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89213" y="2405261"/>
            <a:ext cx="4313237" cy="3234927"/>
          </a:xfrm>
          <a:prstGeom prst="rect">
            <a:avLst/>
          </a:prstGeom>
        </p:spPr>
      </p:pic>
      <p:pic>
        <p:nvPicPr>
          <p:cNvPr id="9" name="Content Placeholder 8" descr="P3_VIIRS_STIP_19_22_23_Mar2012_15min_1km_bin_STIPcorrected_night_medqual_matchup_scatterplot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7191375" y="2397324"/>
            <a:ext cx="4313238" cy="323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82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VIIRS Sea Ice Characterization (SIC)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1506682"/>
            <a:ext cx="4313864" cy="5351318"/>
          </a:xfrm>
        </p:spPr>
        <p:txBody>
          <a:bodyPr>
            <a:normAutofit fontScale="92500" lnSpcReduction="20000"/>
          </a:bodyPr>
          <a:lstStyle/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100" dirty="0" smtClean="0"/>
              <a:t>produced </a:t>
            </a:r>
            <a:r>
              <a:rPr lang="en-US" sz="2100" dirty="0"/>
              <a:t>for clear skies both day and night over </a:t>
            </a:r>
            <a:r>
              <a:rPr lang="en-US" sz="2100" dirty="0" smtClean="0"/>
              <a:t>Arctic and Southern oceans at 750m res.</a:t>
            </a:r>
            <a:endParaRPr lang="en-US" sz="2100" dirty="0" smtClean="0">
              <a:latin typeface="+mj-lt"/>
            </a:endParaRPr>
          </a:p>
          <a:p>
            <a:pPr marL="228600" indent="-2286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100" dirty="0" smtClean="0">
                <a:latin typeface="+mj-lt"/>
              </a:rPr>
              <a:t>Classifications: </a:t>
            </a:r>
          </a:p>
          <a:p>
            <a:pPr marL="628650" lvl="1" indent="-2286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900" dirty="0" smtClean="0">
                <a:latin typeface="+mj-lt"/>
              </a:rPr>
              <a:t>Ice free</a:t>
            </a:r>
          </a:p>
          <a:p>
            <a:pPr marL="628650" lvl="1" indent="-2286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900" dirty="0" smtClean="0">
                <a:latin typeface="+mj-lt"/>
              </a:rPr>
              <a:t>New/young ice (&lt; 30 cm thick)</a:t>
            </a:r>
          </a:p>
          <a:p>
            <a:pPr marL="628650" lvl="1" indent="-22860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900" dirty="0" smtClean="0">
                <a:latin typeface="+mj-lt"/>
              </a:rPr>
              <a:t>Other ice (&gt;= 30 cm thick)</a:t>
            </a:r>
          </a:p>
          <a:p>
            <a:pPr marL="228600" indent="-2286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100" dirty="0">
                <a:latin typeface="+mj-lt"/>
              </a:rPr>
              <a:t>T</a:t>
            </a:r>
            <a:r>
              <a:rPr lang="en-US" sz="2100" dirty="0" smtClean="0">
                <a:latin typeface="+mj-lt"/>
              </a:rPr>
              <a:t>wo </a:t>
            </a:r>
            <a:r>
              <a:rPr lang="en-US" sz="2100" dirty="0">
                <a:latin typeface="+mj-lt"/>
              </a:rPr>
              <a:t>algorithms</a:t>
            </a:r>
            <a:r>
              <a:rPr lang="en-US" sz="2100" dirty="0" smtClean="0">
                <a:latin typeface="+mj-lt"/>
              </a:rPr>
              <a:t>:</a:t>
            </a:r>
          </a:p>
          <a:p>
            <a:pPr marL="628650" lvl="1" indent="-2286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 smtClean="0">
                <a:latin typeface="+mj-lt"/>
              </a:rPr>
              <a:t>Energy </a:t>
            </a:r>
            <a:r>
              <a:rPr lang="en-US" sz="2000" dirty="0">
                <a:latin typeface="+mj-lt"/>
              </a:rPr>
              <a:t>(heat) balance based retrieval for night and high solar zenith </a:t>
            </a:r>
            <a:r>
              <a:rPr lang="en-US" sz="2000" dirty="0" smtClean="0">
                <a:latin typeface="+mj-lt"/>
              </a:rPr>
              <a:t>angles</a:t>
            </a:r>
          </a:p>
          <a:p>
            <a:pPr marL="628650" lvl="1" indent="-2286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2000" dirty="0" smtClean="0"/>
              <a:t>Reflectance/ice </a:t>
            </a:r>
            <a:r>
              <a:rPr lang="en-US" sz="2000" dirty="0"/>
              <a:t>thickness retrieval using modeled Sea Ice Reflectance LUT </a:t>
            </a:r>
            <a:r>
              <a:rPr lang="en-US" sz="2000" dirty="0" smtClean="0">
                <a:latin typeface="+mj-lt"/>
              </a:rPr>
              <a:t>for </a:t>
            </a:r>
            <a:r>
              <a:rPr lang="en-US" sz="2000" dirty="0">
                <a:latin typeface="+mj-lt"/>
              </a:rPr>
              <a:t>daytime</a:t>
            </a:r>
          </a:p>
          <a:p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2" y="2133600"/>
            <a:ext cx="4900863" cy="2499360"/>
          </a:xfrm>
        </p:spPr>
      </p:pic>
      <p:sp>
        <p:nvSpPr>
          <p:cNvPr id="6" name="TextBox 5"/>
          <p:cNvSpPr txBox="1"/>
          <p:nvPr/>
        </p:nvSpPr>
        <p:spPr>
          <a:xfrm>
            <a:off x="7191372" y="4864608"/>
            <a:ext cx="4900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VIIRS Sea Ice Characterization (nighttime algorithm) for March 17, 2013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1886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961" y="268874"/>
            <a:ext cx="6739232" cy="1280890"/>
          </a:xfrm>
        </p:spPr>
        <p:txBody>
          <a:bodyPr>
            <a:normAutofit/>
          </a:bodyPr>
          <a:lstStyle/>
          <a:p>
            <a:r>
              <a:rPr lang="en-US" dirty="0" smtClean="0"/>
              <a:t>VIIRS Sea Ice Classification vs. </a:t>
            </a:r>
            <a:br>
              <a:rPr lang="en-US" dirty="0" smtClean="0"/>
            </a:br>
            <a:r>
              <a:rPr lang="en-US" dirty="0" err="1" smtClean="0"/>
              <a:t>IceBridge</a:t>
            </a:r>
            <a:r>
              <a:rPr lang="en-US" dirty="0" smtClean="0"/>
              <a:t> Ice Thickness*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84961" y="5864352"/>
            <a:ext cx="10460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*Kurtz, N., M. S. </a:t>
            </a:r>
            <a:r>
              <a:rPr lang="en-US" sz="1400" dirty="0" err="1" smtClean="0"/>
              <a:t>Studinger</a:t>
            </a:r>
            <a:r>
              <a:rPr lang="en-US" sz="1400" dirty="0" smtClean="0"/>
              <a:t>, J. </a:t>
            </a:r>
            <a:r>
              <a:rPr lang="en-US" sz="1400" dirty="0" err="1" smtClean="0"/>
              <a:t>Harbeck</a:t>
            </a:r>
            <a:r>
              <a:rPr lang="en-US" sz="1400" dirty="0" smtClean="0"/>
              <a:t>, V. </a:t>
            </a:r>
            <a:r>
              <a:rPr lang="en-US" sz="1400" dirty="0" err="1" smtClean="0"/>
              <a:t>Onana</a:t>
            </a:r>
            <a:r>
              <a:rPr lang="en-US" sz="1400" dirty="0" smtClean="0"/>
              <a:t>, and S. Farrell. 2012, updated 2013. </a:t>
            </a:r>
            <a:r>
              <a:rPr lang="en-US" sz="1400" i="1" dirty="0" err="1" smtClean="0"/>
              <a:t>IceBridge</a:t>
            </a:r>
            <a:r>
              <a:rPr lang="en-US" sz="1400" i="1" dirty="0" smtClean="0"/>
              <a:t> Sea Ice Freeboard, Snow Depth, and Thickness</a:t>
            </a:r>
            <a:r>
              <a:rPr lang="en-US" sz="1400" dirty="0" smtClean="0"/>
              <a:t>. Spring 2013. Boulder, Colorado USA: NASA DAAC at the National Snow and Ice Data Center. 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1" t="-33660" r="-22479" b="33660"/>
          <a:stretch/>
        </p:blipFill>
        <p:spPr>
          <a:xfrm>
            <a:off x="8324193" y="-690894"/>
            <a:ext cx="4740041" cy="27274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64" y="2774309"/>
            <a:ext cx="5231965" cy="30900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945" y="2774309"/>
            <a:ext cx="5269936" cy="309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59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924" y="1416927"/>
            <a:ext cx="6156938" cy="4583998"/>
          </a:xfrm>
          <a:prstGeom prst="rect">
            <a:avLst/>
          </a:prstGeom>
        </p:spPr>
      </p:pic>
      <p:pic>
        <p:nvPicPr>
          <p:cNvPr id="2052" name="Picture 4" descr="http://www.sports-logos-screensavers.com/user/Denver_Bronc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536" y="4764592"/>
            <a:ext cx="1667748" cy="125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65283" y="6014721"/>
            <a:ext cx="7299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 the Beaufort sea ice near Barrow with Don </a:t>
            </a:r>
            <a:r>
              <a:rPr lang="en-US" dirty="0" err="1" smtClean="0"/>
              <a:t>Perovich</a:t>
            </a:r>
            <a:r>
              <a:rPr lang="en-US" dirty="0" smtClean="0"/>
              <a:t>, 2004….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36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127"/>
            <a:ext cx="8229600" cy="7922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Summary of VIIRS Sea Ice Char. EDR</a:t>
            </a:r>
            <a:br>
              <a:rPr lang="en-US" dirty="0" smtClean="0"/>
            </a:br>
            <a:r>
              <a:rPr lang="en-US" dirty="0" smtClean="0"/>
              <a:t>Algorithm Overview</a:t>
            </a:r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36F11-A39A-294D-A59D-6180D50ED29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648200" y="6356351"/>
            <a:ext cx="2895600" cy="365125"/>
          </a:xfrm>
        </p:spPr>
        <p:txBody>
          <a:bodyPr/>
          <a:lstStyle/>
          <a:p>
            <a:r>
              <a:rPr lang="en-US" sz="2000" dirty="0">
                <a:solidFill>
                  <a:srgbClr val="FF0000"/>
                </a:solidFill>
              </a:rPr>
              <a:t>DRAFT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554796" y="1224026"/>
            <a:ext cx="8018716" cy="3845999"/>
            <a:chOff x="1030796" y="1224025"/>
            <a:chExt cx="8018716" cy="3845999"/>
          </a:xfrm>
        </p:grpSpPr>
        <p:sp>
          <p:nvSpPr>
            <p:cNvPr id="29" name="Rectangle 15"/>
            <p:cNvSpPr>
              <a:spLocks noChangeArrowheads="1"/>
            </p:cNvSpPr>
            <p:nvPr/>
          </p:nvSpPr>
          <p:spPr bwMode="auto">
            <a:xfrm>
              <a:off x="1030796" y="3519180"/>
              <a:ext cx="7118145" cy="1550844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latin typeface="Times New Roman" pitchFamily="18" charset="0"/>
              </a:endParaRPr>
            </a:p>
          </p:txBody>
        </p:sp>
        <p:sp>
          <p:nvSpPr>
            <p:cNvPr id="31" name="Rectangle 17"/>
            <p:cNvSpPr>
              <a:spLocks noChangeArrowheads="1"/>
            </p:cNvSpPr>
            <p:nvPr/>
          </p:nvSpPr>
          <p:spPr bwMode="auto">
            <a:xfrm>
              <a:off x="1030796" y="3519180"/>
              <a:ext cx="80187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en-US" b="1" dirty="0">
                  <a:latin typeface="Arial" pitchFamily="34" charset="0"/>
                  <a:cs typeface="Arial" pitchFamily="34" charset="0"/>
                </a:rPr>
                <a:t>Energy Balance Branch (Terminator and Night Region Algorithm) </a:t>
              </a:r>
            </a:p>
          </p:txBody>
        </p:sp>
        <p:sp>
          <p:nvSpPr>
            <p:cNvPr id="34" name="Rectangle 30"/>
            <p:cNvSpPr>
              <a:spLocks noChangeArrowheads="1"/>
            </p:cNvSpPr>
            <p:nvPr/>
          </p:nvSpPr>
          <p:spPr bwMode="auto">
            <a:xfrm>
              <a:off x="1268602" y="1224025"/>
              <a:ext cx="7040641" cy="3693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b="1" dirty="0">
                  <a:latin typeface="Arial" pitchFamily="34" charset="0"/>
                  <a:cs typeface="Arial" pitchFamily="34" charset="0"/>
                </a:rPr>
                <a:t>Reflectance Threshold Branch (Day Region Algorithm)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962912" y="5448410"/>
            <a:ext cx="8424672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itchFamily="34" charset="0"/>
                <a:cs typeface="Arial" pitchFamily="34" charset="0"/>
              </a:rPr>
              <a:t>The Snow-Depth-Ice Thickness Climatology LUT  contains: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predicted snow accumulation depths for modeled ice thickness threshold growth times</a:t>
            </a:r>
          </a:p>
          <a:p>
            <a:r>
              <a:rPr lang="en-US" sz="1400" dirty="0">
                <a:latin typeface="Arial" pitchFamily="34" charset="0"/>
                <a:cs typeface="Arial" pitchFamily="34" charset="0"/>
              </a:rPr>
              <a:t>    based on monthly climatology surface air temperatures and precipitation rates 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25214" y="1593358"/>
            <a:ext cx="11130455" cy="187743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1200" dirty="0"/>
              <a:t>  </a:t>
            </a:r>
            <a:r>
              <a:rPr lang="en-US" sz="1400" dirty="0"/>
              <a:t>Input ice tie point reflectance (</a:t>
            </a:r>
            <a:r>
              <a:rPr lang="en-US" sz="1400" dirty="0" err="1"/>
              <a:t>I1</a:t>
            </a:r>
            <a:r>
              <a:rPr lang="en-US" sz="1400" dirty="0"/>
              <a:t>, </a:t>
            </a:r>
            <a:r>
              <a:rPr lang="en-US" sz="1400" dirty="0" err="1"/>
              <a:t>I2</a:t>
            </a:r>
            <a:r>
              <a:rPr lang="en-US" sz="1400" dirty="0"/>
              <a:t>), </a:t>
            </a:r>
            <a:r>
              <a:rPr lang="en-US" sz="1400" dirty="0" err="1"/>
              <a:t>VCM</a:t>
            </a:r>
            <a:r>
              <a:rPr lang="en-US" sz="1400" dirty="0"/>
              <a:t> IP, </a:t>
            </a:r>
            <a:r>
              <a:rPr lang="en-US" sz="1400" dirty="0" err="1"/>
              <a:t>AOT</a:t>
            </a:r>
            <a:r>
              <a:rPr lang="en-US" sz="1400" dirty="0"/>
              <a:t> IP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1400" dirty="0"/>
              <a:t>  Input granulated </a:t>
            </a:r>
            <a:r>
              <a:rPr lang="en-US" sz="1400" dirty="0" err="1"/>
              <a:t>NCEP</a:t>
            </a:r>
            <a:r>
              <a:rPr lang="en-US" sz="1400" dirty="0"/>
              <a:t> gridded </a:t>
            </a:r>
            <a:r>
              <a:rPr lang="en-US" sz="1400" dirty="0" err="1"/>
              <a:t>precipitable</a:t>
            </a:r>
            <a:r>
              <a:rPr lang="en-US" sz="1400" dirty="0"/>
              <a:t> water, total ozone fields 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1400" dirty="0"/>
              <a:t>  Obtain snow depth for each ice thickness bin obtained from climatology modeled snow depth/ice thickness  LUT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1400" dirty="0"/>
              <a:t>   Retrieve ice thickness from sea ice reflectance LUT using ice tie point </a:t>
            </a:r>
            <a:r>
              <a:rPr lang="en-US" sz="1400" dirty="0" err="1"/>
              <a:t>reflectances</a:t>
            </a:r>
            <a:r>
              <a:rPr lang="en-US" sz="1400" dirty="0"/>
              <a:t>,  modeled snow depth, </a:t>
            </a:r>
            <a:r>
              <a:rPr lang="en-US" sz="1400" dirty="0" err="1"/>
              <a:t>aot</a:t>
            </a:r>
            <a:r>
              <a:rPr lang="en-US" sz="1400" dirty="0"/>
              <a:t>, </a:t>
            </a:r>
            <a:r>
              <a:rPr lang="en-US" sz="1400" dirty="0" err="1"/>
              <a:t>precip</a:t>
            </a:r>
            <a:r>
              <a:rPr lang="en-US" sz="1400" dirty="0"/>
              <a:t>. water and solar and satellite view geometry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US" sz="1400" dirty="0"/>
              <a:t> Classify by comparing retrieved ice thickness to 30 cm ice thickness threshold</a:t>
            </a:r>
          </a:p>
          <a:p>
            <a:pPr algn="l"/>
            <a:endParaRPr lang="en-US" sz="1200" dirty="0"/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1264815" y="3962860"/>
            <a:ext cx="9662370" cy="118494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400" dirty="0"/>
              <a:t>Input Ice Temperature Tie Point IP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400" dirty="0"/>
              <a:t>Input granulated </a:t>
            </a:r>
            <a:r>
              <a:rPr lang="en-US" sz="1400" dirty="0" err="1"/>
              <a:t>NCEP</a:t>
            </a:r>
            <a:r>
              <a:rPr lang="en-US" sz="1400" dirty="0"/>
              <a:t> gridded surface fields (</a:t>
            </a:r>
            <a:r>
              <a:rPr lang="en-US" sz="1400" dirty="0" err="1"/>
              <a:t>sfc.P</a:t>
            </a:r>
            <a:r>
              <a:rPr lang="en-US" sz="1400" dirty="0"/>
              <a:t>, </a:t>
            </a:r>
            <a:r>
              <a:rPr lang="en-US" sz="1400" dirty="0" err="1"/>
              <a:t>sfc</a:t>
            </a:r>
            <a:r>
              <a:rPr lang="en-US" sz="1400" dirty="0"/>
              <a:t> air temp, specific hum. etc…)  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400" dirty="0"/>
              <a:t>Compute snow depth for </a:t>
            </a:r>
            <a:r>
              <a:rPr lang="en-US" sz="1400" dirty="0" err="1"/>
              <a:t>30cm</a:t>
            </a:r>
            <a:r>
              <a:rPr lang="en-US" sz="1400" dirty="0"/>
              <a:t> ice thickness threshold from heat/energy balance</a:t>
            </a:r>
          </a:p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en-US" sz="1400" dirty="0"/>
              <a:t>Classify by comparing computed and climatology LUT snow depth for a 30 cm ice thickness threshold</a:t>
            </a:r>
          </a:p>
        </p:txBody>
      </p:sp>
    </p:spTree>
    <p:extLst>
      <p:ext uri="{BB962C8B-B14F-4D97-AF65-F5344CB8AC3E}">
        <p14:creationId xmlns:p14="http://schemas.microsoft.com/office/powerpoint/2010/main" val="156608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303</TotalTime>
  <Words>631</Words>
  <Application>Microsoft Office PowerPoint</Application>
  <PresentationFormat>Widescreen</PresentationFormat>
  <Paragraphs>52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Times New Roman</vt:lpstr>
      <vt:lpstr>Wingdings 3</vt:lpstr>
      <vt:lpstr>Wisp</vt:lpstr>
      <vt:lpstr>IceBridge vs. Suomi NPP VIIRS observations</vt:lpstr>
      <vt:lpstr>PowerPoint Presentation</vt:lpstr>
      <vt:lpstr>VIIRS Ice Surface Temperature (IST)</vt:lpstr>
      <vt:lpstr>VIIRS IST vs. IceBridge KT-19* - daytime#</vt:lpstr>
      <vt:lpstr>VIIRS IST vs. IceBridge KT-19 - nighttime</vt:lpstr>
      <vt:lpstr>VIIRS Sea Ice Characterization (SIC)</vt:lpstr>
      <vt:lpstr>VIIRS Sea Ice Classification vs.  IceBridge Ice Thickness*</vt:lpstr>
      <vt:lpstr>Thanks…</vt:lpstr>
      <vt:lpstr>Summary of VIIRS Sea Ice Char. EDR Algorithm Overview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IceBridge vs. Suomi NPP VIIRS observations</dc:title>
  <dc:creator>Tschudi</dc:creator>
  <cp:lastModifiedBy>Tschudi</cp:lastModifiedBy>
  <cp:revision>24</cp:revision>
  <dcterms:created xsi:type="dcterms:W3CDTF">2014-01-24T18:37:36Z</dcterms:created>
  <dcterms:modified xsi:type="dcterms:W3CDTF">2014-01-29T04:44:09Z</dcterms:modified>
</cp:coreProperties>
</file>