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3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CD33-660B-47C2-9544-A493F08F769C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6A92-D72D-45D7-A25E-38B1E6739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80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CD33-660B-47C2-9544-A493F08F769C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6A92-D72D-45D7-A25E-38B1E6739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215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CD33-660B-47C2-9544-A493F08F769C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6A92-D72D-45D7-A25E-38B1E6739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194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CD33-660B-47C2-9544-A493F08F769C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6A92-D72D-45D7-A25E-38B1E6739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62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CD33-660B-47C2-9544-A493F08F769C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6A92-D72D-45D7-A25E-38B1E6739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91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CD33-660B-47C2-9544-A493F08F769C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6A92-D72D-45D7-A25E-38B1E6739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951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CD33-660B-47C2-9544-A493F08F769C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6A92-D72D-45D7-A25E-38B1E6739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03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CD33-660B-47C2-9544-A493F08F769C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6A92-D72D-45D7-A25E-38B1E6739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7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CD33-660B-47C2-9544-A493F08F769C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6A92-D72D-45D7-A25E-38B1E6739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2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CD33-660B-47C2-9544-A493F08F769C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6A92-D72D-45D7-A25E-38B1E6739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04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CD33-660B-47C2-9544-A493F08F769C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6A92-D72D-45D7-A25E-38B1E6739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94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CCD33-660B-47C2-9544-A493F08F769C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E6A92-D72D-45D7-A25E-38B1E6739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11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Polynyas</a:t>
            </a:r>
            <a:r>
              <a:rPr lang="en-US" dirty="0" smtClean="0"/>
              <a:t>, Ice Production and its Seasonal Evolution in the Ross Sea</a:t>
            </a:r>
            <a:br>
              <a:rPr lang="en-US" dirty="0" smtClean="0"/>
            </a:br>
            <a:r>
              <a:rPr lang="en-US" dirty="0" smtClean="0"/>
              <a:t>(PIPERS)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86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Investigators</a:t>
            </a:r>
          </a:p>
          <a:p>
            <a:r>
              <a:rPr lang="en-US" dirty="0" err="1" smtClean="0"/>
              <a:t>S.F.Ackley</a:t>
            </a:r>
            <a:r>
              <a:rPr lang="en-US" dirty="0" smtClean="0"/>
              <a:t> (UTSA, PD), </a:t>
            </a:r>
            <a:r>
              <a:rPr lang="en-US" dirty="0" err="1" smtClean="0"/>
              <a:t>S.Stammerjohn</a:t>
            </a:r>
            <a:r>
              <a:rPr lang="en-US" dirty="0" smtClean="0"/>
              <a:t>(</a:t>
            </a:r>
            <a:r>
              <a:rPr lang="en-US" dirty="0" err="1" smtClean="0"/>
              <a:t>UColo,PI</a:t>
            </a:r>
            <a:r>
              <a:rPr lang="en-US" dirty="0" smtClean="0"/>
              <a:t>),</a:t>
            </a:r>
          </a:p>
          <a:p>
            <a:r>
              <a:rPr lang="en-US" dirty="0" smtClean="0"/>
              <a:t>J. </a:t>
            </a:r>
            <a:r>
              <a:rPr lang="en-US" dirty="0" err="1" smtClean="0"/>
              <a:t>Cassano</a:t>
            </a:r>
            <a:r>
              <a:rPr lang="en-US" dirty="0" smtClean="0"/>
              <a:t>(</a:t>
            </a:r>
            <a:r>
              <a:rPr lang="en-US" dirty="0" err="1" smtClean="0"/>
              <a:t>UColo</a:t>
            </a:r>
            <a:r>
              <a:rPr lang="en-US" dirty="0" smtClean="0"/>
              <a:t>, PI),T. </a:t>
            </a:r>
            <a:r>
              <a:rPr lang="en-US" dirty="0" err="1" smtClean="0"/>
              <a:t>Maksym</a:t>
            </a:r>
            <a:r>
              <a:rPr lang="en-US" dirty="0" smtClean="0"/>
              <a:t>(WHOI,PI), </a:t>
            </a:r>
          </a:p>
          <a:p>
            <a:r>
              <a:rPr lang="en-US" dirty="0" err="1" smtClean="0"/>
              <a:t>P.Guest</a:t>
            </a:r>
            <a:r>
              <a:rPr lang="en-US" dirty="0" smtClean="0"/>
              <a:t> (NPS, PI),R. Bell (LDEO,PI)</a:t>
            </a:r>
          </a:p>
          <a:p>
            <a:endParaRPr lang="en-US" dirty="0" smtClean="0"/>
          </a:p>
          <a:p>
            <a:r>
              <a:rPr lang="en-US" dirty="0" err="1" smtClean="0"/>
              <a:t>CoIs</a:t>
            </a:r>
            <a:r>
              <a:rPr lang="en-US" dirty="0" smtClean="0"/>
              <a:t>:  </a:t>
            </a:r>
            <a:r>
              <a:rPr lang="en-US" dirty="0" err="1" smtClean="0"/>
              <a:t>H.Xie</a:t>
            </a:r>
            <a:r>
              <a:rPr lang="en-US" dirty="0" smtClean="0"/>
              <a:t>, </a:t>
            </a:r>
            <a:r>
              <a:rPr lang="en-US" dirty="0" err="1" smtClean="0"/>
              <a:t>B.Weissling</a:t>
            </a:r>
            <a:r>
              <a:rPr lang="en-US" dirty="0" smtClean="0"/>
              <a:t> (UTSA), H. Singh (WHOI)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818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Co-ordinated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J.L. </a:t>
            </a:r>
            <a:r>
              <a:rPr lang="en-US" dirty="0" err="1" smtClean="0"/>
              <a:t>Tison</a:t>
            </a:r>
            <a:r>
              <a:rPr lang="en-US" dirty="0" smtClean="0"/>
              <a:t> and B. </a:t>
            </a:r>
            <a:r>
              <a:rPr lang="en-US" dirty="0" err="1" smtClean="0"/>
              <a:t>Delille</a:t>
            </a:r>
            <a:r>
              <a:rPr lang="en-US" dirty="0" smtClean="0"/>
              <a:t> (ULB and ULL, Belgium): CO2 Measurements in Antarctic </a:t>
            </a:r>
            <a:r>
              <a:rPr lang="en-US" dirty="0" err="1" smtClean="0"/>
              <a:t>Polynyas</a:t>
            </a:r>
            <a:r>
              <a:rPr lang="en-US" dirty="0" smtClean="0"/>
              <a:t> and Sea Ice (Pending Funding from Belgian National Antarctic Program for their Cruise Participation)</a:t>
            </a:r>
          </a:p>
          <a:p>
            <a:r>
              <a:rPr lang="en-US" dirty="0" smtClean="0"/>
              <a:t>Chris Zappa and Arnold Gordon (LDEO): U.S. Mooring Deployments in the Terra Nova Bay </a:t>
            </a:r>
            <a:r>
              <a:rPr lang="en-US" dirty="0" err="1" smtClean="0"/>
              <a:t>Polynya</a:t>
            </a:r>
            <a:r>
              <a:rPr lang="en-US" dirty="0" smtClean="0"/>
              <a:t> (Confirmed Support from NSF, Presently Coordinating Timing of year-long moorings  with PIPERS Field Measurements year)</a:t>
            </a:r>
          </a:p>
          <a:p>
            <a:r>
              <a:rPr lang="en-US" dirty="0" smtClean="0"/>
              <a:t>Italian and Korean National Programs: </a:t>
            </a:r>
            <a:r>
              <a:rPr lang="en-US" dirty="0" smtClean="0"/>
              <a:t>Collaborative Oceanography (Discussions To Be Initiated in 2014, e.g. Assistance in Mooring Deployment/Recovery, same CTD sections as PIPERS in different seasons)</a:t>
            </a:r>
          </a:p>
          <a:p>
            <a:r>
              <a:rPr lang="en-US" dirty="0" err="1" smtClean="0"/>
              <a:t>IceBridge</a:t>
            </a:r>
            <a:r>
              <a:rPr lang="en-US" dirty="0" smtClean="0"/>
              <a:t>: (</a:t>
            </a:r>
            <a:r>
              <a:rPr lang="en-US" dirty="0" smtClean="0"/>
              <a:t>Possible </a:t>
            </a:r>
            <a:r>
              <a:rPr lang="en-US" dirty="0" smtClean="0"/>
              <a:t>Coordination, e.g. communication between </a:t>
            </a:r>
            <a:r>
              <a:rPr lang="en-US" dirty="0" err="1" smtClean="0"/>
              <a:t>IceBridge</a:t>
            </a:r>
            <a:r>
              <a:rPr lang="en-US" dirty="0" smtClean="0"/>
              <a:t> and PIPERS NSF C-130 (</a:t>
            </a:r>
            <a:r>
              <a:rPr lang="en-US" dirty="0" err="1" smtClean="0"/>
              <a:t>IcePod</a:t>
            </a:r>
            <a:r>
              <a:rPr lang="en-US" dirty="0" smtClean="0"/>
              <a:t>, </a:t>
            </a:r>
            <a:r>
              <a:rPr lang="en-US" dirty="0" err="1" smtClean="0"/>
              <a:t>R.Bell</a:t>
            </a:r>
            <a:r>
              <a:rPr lang="en-US" dirty="0" smtClean="0"/>
              <a:t>) flight planning for wider Ross Sea regional </a:t>
            </a:r>
            <a:r>
              <a:rPr lang="en-US" dirty="0" err="1" smtClean="0"/>
              <a:t>Lidar</a:t>
            </a:r>
            <a:r>
              <a:rPr lang="en-US" dirty="0" smtClean="0"/>
              <a:t> coverage in 2015 and 2016; Data set exchanges, </a:t>
            </a:r>
            <a:r>
              <a:rPr lang="en-US" dirty="0" err="1" smtClean="0"/>
              <a:t>etc</a:t>
            </a:r>
            <a:r>
              <a:rPr lang="en-US" dirty="0" smtClean="0"/>
              <a:t>?)</a:t>
            </a:r>
          </a:p>
          <a:p>
            <a:r>
              <a:rPr lang="en-US" dirty="0" smtClean="0"/>
              <a:t>Southwest Research Institute (</a:t>
            </a:r>
            <a:r>
              <a:rPr lang="en-US" dirty="0" err="1" smtClean="0"/>
              <a:t>SwRI</a:t>
            </a:r>
            <a:r>
              <a:rPr lang="en-US" dirty="0" smtClean="0"/>
              <a:t>): </a:t>
            </a:r>
            <a:r>
              <a:rPr lang="en-US" dirty="0" smtClean="0"/>
              <a:t>Satellite Radar Coverage (Discussions  To be initiated 2014 on </a:t>
            </a:r>
            <a:r>
              <a:rPr lang="en-US" dirty="0" err="1" smtClean="0"/>
              <a:t>TerraSar</a:t>
            </a:r>
            <a:r>
              <a:rPr lang="en-US" dirty="0" smtClean="0"/>
              <a:t>-X campaign in the Ross Sea, coordinated with field measurements either 2015 or 2016)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749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PIPERS Goals and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GOALS: Improve estimates of sea ice production and water mass transformation in the Ross Sea. </a:t>
            </a:r>
            <a:r>
              <a:rPr lang="en-US" sz="1800" dirty="0" smtClean="0"/>
              <a:t>Our principal goal is to fully capture the space/time evolution of air-ice-ocean interactions initiated during autumn and tracked into winter-spring in the Ross Sea.</a:t>
            </a:r>
          </a:p>
          <a:p>
            <a:r>
              <a:rPr lang="en-US" sz="1800" dirty="0"/>
              <a:t>O</a:t>
            </a:r>
            <a:r>
              <a:rPr lang="en-US" sz="1800" dirty="0" smtClean="0"/>
              <a:t>bservations are needed during the rapid growth and expansion phase of the Ross Sea ice cover, both in- and outside the </a:t>
            </a:r>
            <a:r>
              <a:rPr lang="en-US" sz="1800" dirty="0" err="1" smtClean="0"/>
              <a:t>polynyas</a:t>
            </a:r>
            <a:r>
              <a:rPr lang="en-US" sz="1800" dirty="0" smtClean="0"/>
              <a:t>, and need to also include space/time series of surface forcing and seasonal ice mass balance throughout the winter period that necessarily need to be made autonomously. </a:t>
            </a:r>
            <a:endParaRPr lang="en-US" sz="1800" dirty="0" smtClean="0"/>
          </a:p>
          <a:p>
            <a:r>
              <a:rPr lang="en-US" sz="1800" dirty="0" smtClean="0"/>
              <a:t>OBJECTIVES: </a:t>
            </a:r>
          </a:p>
          <a:p>
            <a:r>
              <a:rPr lang="en-US" sz="1800" dirty="0" smtClean="0"/>
              <a:t>Obtain precision measurements of the atmospheric and oceanic heat balance at the surface, </a:t>
            </a:r>
          </a:p>
          <a:p>
            <a:r>
              <a:rPr lang="en-US" sz="1800" dirty="0" smtClean="0"/>
              <a:t>Determine the effect of katabatic wind surges on low-level warming and ice growth,</a:t>
            </a:r>
          </a:p>
          <a:p>
            <a:r>
              <a:rPr lang="en-US" sz="1800" dirty="0"/>
              <a:t>M</a:t>
            </a:r>
            <a:r>
              <a:rPr lang="en-US" sz="1800" dirty="0" smtClean="0"/>
              <a:t>easure ocean property changes affecting sensible heat loss and water mass transformation, </a:t>
            </a:r>
          </a:p>
          <a:p>
            <a:r>
              <a:rPr lang="en-US" sz="1800" dirty="0"/>
              <a:t>C</a:t>
            </a:r>
            <a:r>
              <a:rPr lang="en-US" sz="1800" dirty="0" smtClean="0"/>
              <a:t>oncurrent with these air and ocean measurements make observations and measurements of ice growth and ice thickness evolution, </a:t>
            </a:r>
          </a:p>
          <a:p>
            <a:r>
              <a:rPr lang="en-US" sz="1800" dirty="0" smtClean="0"/>
              <a:t>Extend detailed measurements through autonomous buoy and aircraft measurements of ice thickness changes, surface meteorology and upper ocean properties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40643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PIPERS Ship and Buoy Field </a:t>
            </a:r>
            <a:r>
              <a:rPr lang="en-US" altLang="en-US" dirty="0"/>
              <a:t>Program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000" dirty="0"/>
              <a:t>NB Palmer 60 day cruise, </a:t>
            </a:r>
            <a:r>
              <a:rPr lang="en-US" altLang="en-US" sz="2000" dirty="0" smtClean="0"/>
              <a:t>April-June (2015 or 2016 </a:t>
            </a:r>
            <a:r>
              <a:rPr lang="en-US" altLang="en-US" sz="2000" dirty="0" err="1" smtClean="0"/>
              <a:t>tbd</a:t>
            </a:r>
            <a:r>
              <a:rPr lang="en-US" altLang="en-US" sz="2000" dirty="0" smtClean="0"/>
              <a:t>), </a:t>
            </a:r>
            <a:r>
              <a:rPr lang="en-US" altLang="en-US" sz="2000" dirty="0"/>
              <a:t>25-30 Science Party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Transit </a:t>
            </a:r>
            <a:r>
              <a:rPr lang="en-US" altLang="en-US" sz="2000" dirty="0" smtClean="0"/>
              <a:t>to/from </a:t>
            </a:r>
            <a:r>
              <a:rPr lang="en-US" altLang="en-US" sz="2000" dirty="0" err="1" smtClean="0"/>
              <a:t>Lyttleton</a:t>
            </a:r>
            <a:r>
              <a:rPr lang="en-US" altLang="en-US" sz="2000" dirty="0" smtClean="0"/>
              <a:t> NZ and/or Punta </a:t>
            </a:r>
            <a:r>
              <a:rPr lang="en-US" altLang="en-US" sz="2000" dirty="0"/>
              <a:t>Arenas Chile </a:t>
            </a:r>
            <a:r>
              <a:rPr lang="en-US" altLang="en-US" sz="2000" dirty="0" smtClean="0"/>
              <a:t>to Ross Sea continental shelf (Terra Nova Bay and Ross Ice Shelf </a:t>
            </a:r>
            <a:r>
              <a:rPr lang="en-US" altLang="en-US" sz="2000" dirty="0" err="1" smtClean="0"/>
              <a:t>Polynyas</a:t>
            </a:r>
            <a:r>
              <a:rPr lang="en-US" altLang="en-US" sz="20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Occupations and Transits of Terra Nova Bay and Ross Ice Shelf </a:t>
            </a:r>
            <a:r>
              <a:rPr lang="en-US" altLang="en-US" sz="2000" dirty="0" err="1" smtClean="0"/>
              <a:t>Polynyas</a:t>
            </a:r>
            <a:r>
              <a:rPr lang="en-US" altLang="en-US" sz="2000" dirty="0" smtClean="0"/>
              <a:t> including UAV, AUV, Ice Cameras, EMI, Boundary Layer Fluxes and Meteorology, Physical Oceanography, CO2 Fluxes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3 Buoy Array Deployments </a:t>
            </a:r>
            <a:r>
              <a:rPr lang="en-US" altLang="en-US" sz="2000" dirty="0"/>
              <a:t>Inbound and Outbound, Ice </a:t>
            </a:r>
            <a:r>
              <a:rPr lang="en-US" altLang="en-US" sz="2000" dirty="0" smtClean="0"/>
              <a:t>Drift, Mass Balance, AWS</a:t>
            </a: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dirty="0"/>
              <a:t>Sea Ice Time Series at </a:t>
            </a:r>
            <a:r>
              <a:rPr lang="en-US" altLang="en-US" sz="2000" dirty="0" smtClean="0"/>
              <a:t>Buoy Arrays, </a:t>
            </a:r>
            <a:r>
              <a:rPr lang="en-US" altLang="en-US" sz="2000" dirty="0"/>
              <a:t>Temp, Snow Depth, Ice Thickness, Ocean Heat Flux, </a:t>
            </a:r>
            <a:r>
              <a:rPr lang="en-US" altLang="en-US" sz="2000" dirty="0" smtClean="0"/>
              <a:t>Radiation, Drift, Deformation</a:t>
            </a: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dirty="0"/>
              <a:t>Sea Ice Properties </a:t>
            </a:r>
            <a:r>
              <a:rPr lang="en-US" altLang="en-US" sz="2000" dirty="0" smtClean="0"/>
              <a:t>at Stations </a:t>
            </a:r>
            <a:r>
              <a:rPr lang="en-US" altLang="en-US" sz="2000" dirty="0"/>
              <a:t>and Buoy Sites, Thickness profiles + </a:t>
            </a:r>
            <a:r>
              <a:rPr lang="en-US" altLang="en-US" sz="2000" dirty="0" smtClean="0"/>
              <a:t>Cores, Gridded AUV </a:t>
            </a:r>
            <a:r>
              <a:rPr lang="en-US" altLang="en-US" sz="2000" dirty="0" err="1" smtClean="0"/>
              <a:t>UnderIce</a:t>
            </a:r>
            <a:r>
              <a:rPr lang="en-US" altLang="en-US" sz="2000" dirty="0" smtClean="0"/>
              <a:t> Swath Mapping, Surface Elevation </a:t>
            </a:r>
            <a:r>
              <a:rPr lang="en-US" altLang="en-US" sz="2000" dirty="0" err="1" smtClean="0"/>
              <a:t>Lidar</a:t>
            </a:r>
            <a:r>
              <a:rPr lang="en-US" altLang="en-US" sz="2000" dirty="0" smtClean="0"/>
              <a:t> Mapping, Snow Depths at Grid co-ordinates</a:t>
            </a: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dirty="0"/>
              <a:t>Ocean Ice and  Met </a:t>
            </a:r>
            <a:r>
              <a:rPr lang="en-US" altLang="en-US" sz="2000" dirty="0" err="1"/>
              <a:t>Obs</a:t>
            </a:r>
            <a:r>
              <a:rPr lang="en-US" altLang="en-US" sz="2000" dirty="0"/>
              <a:t> at </a:t>
            </a:r>
            <a:r>
              <a:rPr lang="en-US" altLang="en-US" sz="2000" dirty="0" smtClean="0"/>
              <a:t>Stations, </a:t>
            </a:r>
            <a:r>
              <a:rPr lang="en-US" altLang="en-US" sz="2000" dirty="0"/>
              <a:t>In Transit and on section stations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Ice Biogeochemistry and Biology </a:t>
            </a:r>
            <a:r>
              <a:rPr lang="en-US" altLang="en-US" sz="2000" dirty="0" smtClean="0"/>
              <a:t>at </a:t>
            </a:r>
            <a:r>
              <a:rPr lang="en-US" altLang="en-US" sz="2000" dirty="0"/>
              <a:t>Station + Core Sampling on </a:t>
            </a:r>
            <a:r>
              <a:rPr lang="en-US" altLang="en-US" sz="2000" dirty="0" smtClean="0"/>
              <a:t>Sections for CO2 and related gas fluxes (O2 and Argon)</a:t>
            </a: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dirty="0"/>
              <a:t>Contemporaneous Satellite Data</a:t>
            </a:r>
            <a:r>
              <a:rPr lang="en-US" altLang="en-US" sz="2000" dirty="0" smtClean="0"/>
              <a:t>,</a:t>
            </a:r>
            <a:endParaRPr lang="en-US" altLang="en-US" sz="2000" dirty="0"/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607229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PIPERS Ship Track, Stations and Buoy Array Locations</a:t>
            </a:r>
            <a:endParaRPr lang="en-US" dirty="0"/>
          </a:p>
        </p:txBody>
      </p:sp>
      <p:pic>
        <p:nvPicPr>
          <p:cNvPr id="4" name="Content Placeholder 3" descr="pipers_fig2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8579" y="1600200"/>
            <a:ext cx="3846842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250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PIPERS Airborne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Oct 2015 and Oct 2016 Flights from McMurdo using NSF C-130 mounted with </a:t>
            </a:r>
            <a:r>
              <a:rPr lang="en-US" dirty="0" err="1" smtClean="0"/>
              <a:t>IcePod</a:t>
            </a:r>
            <a:endParaRPr lang="en-US" dirty="0" smtClean="0"/>
          </a:p>
          <a:p>
            <a:r>
              <a:rPr lang="en-US" dirty="0" smtClean="0"/>
              <a:t>Measurements by airborne </a:t>
            </a:r>
            <a:r>
              <a:rPr lang="en-US" dirty="0" err="1" smtClean="0"/>
              <a:t>Lidar</a:t>
            </a:r>
            <a:r>
              <a:rPr lang="en-US" dirty="0" smtClean="0"/>
              <a:t>, digital photography, IR (?), snow radar(?)</a:t>
            </a:r>
          </a:p>
          <a:p>
            <a:r>
              <a:rPr lang="en-US" dirty="0" smtClean="0"/>
              <a:t>Two types of Flights:</a:t>
            </a:r>
          </a:p>
          <a:p>
            <a:r>
              <a:rPr lang="en-US" dirty="0" smtClean="0"/>
              <a:t>Survey flights of the Ross Sea Flux Gate (1000m </a:t>
            </a:r>
            <a:r>
              <a:rPr lang="en-US" dirty="0" err="1" smtClean="0"/>
              <a:t>IsoBath</a:t>
            </a:r>
            <a:r>
              <a:rPr lang="en-US" dirty="0" smtClean="0"/>
              <a:t> from eastern edge of Ross Ice Shelf to Cape </a:t>
            </a:r>
            <a:r>
              <a:rPr lang="en-US" dirty="0" err="1" smtClean="0"/>
              <a:t>Adare</a:t>
            </a:r>
            <a:r>
              <a:rPr lang="en-US" dirty="0" smtClean="0"/>
              <a:t>), one each in 2015 and 2016</a:t>
            </a:r>
          </a:p>
          <a:p>
            <a:r>
              <a:rPr lang="en-US" dirty="0" smtClean="0"/>
              <a:t>Photo-mosaic Swath mapping of three buoy arrays (~ 20km x20km each)  in year available (either 2015 or 2016, </a:t>
            </a:r>
            <a:r>
              <a:rPr lang="en-US" dirty="0" err="1" smtClean="0"/>
              <a:t>tbd</a:t>
            </a:r>
            <a:r>
              <a:rPr lang="en-US" dirty="0" smtClean="0"/>
              <a:t>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29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696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Polynyas, Ice Production and its Seasonal Evolution in the Ross Sea (PIPERS)</vt:lpstr>
      <vt:lpstr>Co-ordinated Programs</vt:lpstr>
      <vt:lpstr>PIPERS Goals and Objectives</vt:lpstr>
      <vt:lpstr>PIPERS Ship and Buoy Field Program</vt:lpstr>
      <vt:lpstr>PIPERS Ship Track, Stations and Buoy Array Locations</vt:lpstr>
      <vt:lpstr>PIPERS Airborne Program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Polynyas, Ice Production and its Seasonal Evolution in the Ross Sea (PIPERS)</dc:title>
  <dc:creator>Windows User</dc:creator>
  <cp:lastModifiedBy>Windows User</cp:lastModifiedBy>
  <cp:revision>10</cp:revision>
  <dcterms:created xsi:type="dcterms:W3CDTF">2014-01-23T17:37:25Z</dcterms:created>
  <dcterms:modified xsi:type="dcterms:W3CDTF">2014-01-23T19:12:51Z</dcterms:modified>
</cp:coreProperties>
</file>